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4"/>
  </p:sldMasterIdLst>
  <p:notesMasterIdLst>
    <p:notesMasterId r:id="rId39"/>
  </p:notesMasterIdLst>
  <p:handoutMasterIdLst>
    <p:handoutMasterId r:id="rId40"/>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12192000" cy="6858000"/>
  <p:notesSz cx="6858000" cy="9144000"/>
  <p:defaultTextStyle>
    <a:defPPr rtl="0">
      <a:defRPr lang="tr-t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33" autoAdjust="0"/>
  </p:normalViewPr>
  <p:slideViewPr>
    <p:cSldViewPr snapToGrid="0" snapToObjects="1">
      <p:cViewPr varScale="1">
        <p:scale>
          <a:sx n="98" d="100"/>
          <a:sy n="98" d="100"/>
        </p:scale>
        <p:origin x="641" y="8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76" d="100"/>
          <a:sy n="76" d="100"/>
        </p:scale>
        <p:origin x="407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AB7DDE-0E18-4C8F-9AAC-A67963A3920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09A9B5B6-94A2-4AFE-B323-977DC4E77F13}">
      <dgm:prSet phldrT="[Metin]"/>
      <dgm:spPr>
        <a:solidFill>
          <a:schemeClr val="bg2">
            <a:lumMod val="50000"/>
          </a:schemeClr>
        </a:solidFill>
      </dgm:spPr>
      <dgm:t>
        <a:bodyPr/>
        <a:lstStyle/>
        <a:p>
          <a:r>
            <a:rPr lang="tr-TR" dirty="0"/>
            <a:t>1 - Yabancıların gönderilmesi, hudut güvenliği.</a:t>
          </a:r>
        </a:p>
      </dgm:t>
    </dgm:pt>
    <dgm:pt modelId="{C7761468-313E-45F8-8DAC-A490E3D40319}" type="parTrans" cxnId="{9057D3E4-F627-4DA9-9F03-02623D127943}">
      <dgm:prSet/>
      <dgm:spPr/>
      <dgm:t>
        <a:bodyPr/>
        <a:lstStyle/>
        <a:p>
          <a:endParaRPr lang="tr-TR"/>
        </a:p>
      </dgm:t>
    </dgm:pt>
    <dgm:pt modelId="{969DD99B-5A98-4A2B-A67B-5BC0F675E96B}" type="sibTrans" cxnId="{9057D3E4-F627-4DA9-9F03-02623D127943}">
      <dgm:prSet/>
      <dgm:spPr/>
      <dgm:t>
        <a:bodyPr/>
        <a:lstStyle/>
        <a:p>
          <a:endParaRPr lang="tr-TR"/>
        </a:p>
      </dgm:t>
    </dgm:pt>
    <dgm:pt modelId="{0B9A8A64-A8CA-4924-A51E-61899B04F44C}">
      <dgm:prSet phldrT="[Metin]"/>
      <dgm:spPr/>
      <dgm:t>
        <a:bodyPr/>
        <a:lstStyle/>
        <a:p>
          <a:endParaRPr lang="tr-TR" dirty="0"/>
        </a:p>
      </dgm:t>
    </dgm:pt>
    <dgm:pt modelId="{E38864B1-C5D5-4EB2-8EDA-4D52ACB76457}" type="parTrans" cxnId="{368B15A6-AAED-4CCD-BEC3-007F1C30B568}">
      <dgm:prSet/>
      <dgm:spPr/>
      <dgm:t>
        <a:bodyPr/>
        <a:lstStyle/>
        <a:p>
          <a:endParaRPr lang="tr-TR"/>
        </a:p>
      </dgm:t>
    </dgm:pt>
    <dgm:pt modelId="{89F952C4-ADB2-4005-8E73-E66F285D116A}" type="sibTrans" cxnId="{368B15A6-AAED-4CCD-BEC3-007F1C30B568}">
      <dgm:prSet/>
      <dgm:spPr/>
      <dgm:t>
        <a:bodyPr/>
        <a:lstStyle/>
        <a:p>
          <a:endParaRPr lang="tr-TR"/>
        </a:p>
      </dgm:t>
    </dgm:pt>
    <dgm:pt modelId="{0206BFD5-8C39-4DBA-9825-E4700F81AD9A}">
      <dgm:prSet phldrT="[Metin]"/>
      <dgm:spPr>
        <a:solidFill>
          <a:schemeClr val="bg2">
            <a:lumMod val="50000"/>
          </a:schemeClr>
        </a:solidFill>
      </dgm:spPr>
      <dgm:t>
        <a:bodyPr/>
        <a:lstStyle/>
        <a:p>
          <a:r>
            <a:rPr lang="tr-TR" dirty="0"/>
            <a:t>2 – Memleketten giden gençlerin geri dönmesi, gidişlerin durdurulması.  </a:t>
          </a:r>
        </a:p>
      </dgm:t>
    </dgm:pt>
    <dgm:pt modelId="{8F5E54F4-33E8-4F16-9450-17F315ED3268}" type="parTrans" cxnId="{CC7A7F93-DA0E-4FCF-9917-997729766D6C}">
      <dgm:prSet/>
      <dgm:spPr/>
      <dgm:t>
        <a:bodyPr/>
        <a:lstStyle/>
        <a:p>
          <a:endParaRPr lang="tr-TR"/>
        </a:p>
      </dgm:t>
    </dgm:pt>
    <dgm:pt modelId="{57C45062-93D0-4474-AD08-BBB827092053}" type="sibTrans" cxnId="{CC7A7F93-DA0E-4FCF-9917-997729766D6C}">
      <dgm:prSet/>
      <dgm:spPr/>
      <dgm:t>
        <a:bodyPr/>
        <a:lstStyle/>
        <a:p>
          <a:endParaRPr lang="tr-TR"/>
        </a:p>
      </dgm:t>
    </dgm:pt>
    <dgm:pt modelId="{104ED8C5-B2F2-40CA-A964-3C9C933C8624}">
      <dgm:prSet phldrT="[Metin]"/>
      <dgm:spPr/>
      <dgm:t>
        <a:bodyPr/>
        <a:lstStyle/>
        <a:p>
          <a:endParaRPr lang="tr-TR" dirty="0"/>
        </a:p>
      </dgm:t>
    </dgm:pt>
    <dgm:pt modelId="{431A1CE4-20E4-4A49-A923-D3035272AD08}" type="parTrans" cxnId="{1B193E54-F364-4CF0-A7CB-EAB332ECEEB7}">
      <dgm:prSet/>
      <dgm:spPr/>
      <dgm:t>
        <a:bodyPr/>
        <a:lstStyle/>
        <a:p>
          <a:endParaRPr lang="tr-TR"/>
        </a:p>
      </dgm:t>
    </dgm:pt>
    <dgm:pt modelId="{65DA7830-8249-4C2F-9EAE-0C156A0DA383}" type="sibTrans" cxnId="{1B193E54-F364-4CF0-A7CB-EAB332ECEEB7}">
      <dgm:prSet/>
      <dgm:spPr/>
      <dgm:t>
        <a:bodyPr/>
        <a:lstStyle/>
        <a:p>
          <a:endParaRPr lang="tr-TR"/>
        </a:p>
      </dgm:t>
    </dgm:pt>
    <dgm:pt modelId="{8235EE41-3F23-43F5-8B6B-AB5EAFBCF83C}" type="pres">
      <dgm:prSet presAssocID="{CCAB7DDE-0E18-4C8F-9AAC-A67963A39209}" presName="linear" presStyleCnt="0">
        <dgm:presLayoutVars>
          <dgm:animLvl val="lvl"/>
          <dgm:resizeHandles val="exact"/>
        </dgm:presLayoutVars>
      </dgm:prSet>
      <dgm:spPr/>
    </dgm:pt>
    <dgm:pt modelId="{A260B453-BBA2-4B57-A589-F7DF4CE68F36}" type="pres">
      <dgm:prSet presAssocID="{09A9B5B6-94A2-4AFE-B323-977DC4E77F13}" presName="parentText" presStyleLbl="node1" presStyleIdx="0" presStyleCnt="2" custLinFactNeighborX="5824" custLinFactNeighborY="9045">
        <dgm:presLayoutVars>
          <dgm:chMax val="0"/>
          <dgm:bulletEnabled val="1"/>
        </dgm:presLayoutVars>
      </dgm:prSet>
      <dgm:spPr/>
    </dgm:pt>
    <dgm:pt modelId="{EE4692BA-2AE0-4FFE-B7AA-9888DD51BC43}" type="pres">
      <dgm:prSet presAssocID="{09A9B5B6-94A2-4AFE-B323-977DC4E77F13}" presName="childText" presStyleLbl="revTx" presStyleIdx="0" presStyleCnt="2">
        <dgm:presLayoutVars>
          <dgm:bulletEnabled val="1"/>
        </dgm:presLayoutVars>
      </dgm:prSet>
      <dgm:spPr/>
    </dgm:pt>
    <dgm:pt modelId="{2CA6333F-575F-42D9-882B-48E33AC3C6BA}" type="pres">
      <dgm:prSet presAssocID="{0206BFD5-8C39-4DBA-9825-E4700F81AD9A}" presName="parentText" presStyleLbl="node1" presStyleIdx="1" presStyleCnt="2" custLinFactNeighborY="0">
        <dgm:presLayoutVars>
          <dgm:chMax val="0"/>
          <dgm:bulletEnabled val="1"/>
        </dgm:presLayoutVars>
      </dgm:prSet>
      <dgm:spPr/>
    </dgm:pt>
    <dgm:pt modelId="{440E6BF1-94B5-47B6-B5F8-12212AC0DB6D}" type="pres">
      <dgm:prSet presAssocID="{0206BFD5-8C39-4DBA-9825-E4700F81AD9A}" presName="childText" presStyleLbl="revTx" presStyleIdx="1" presStyleCnt="2">
        <dgm:presLayoutVars>
          <dgm:bulletEnabled val="1"/>
        </dgm:presLayoutVars>
      </dgm:prSet>
      <dgm:spPr/>
    </dgm:pt>
  </dgm:ptLst>
  <dgm:cxnLst>
    <dgm:cxn modelId="{214DC937-744A-4B3B-873B-ACB06F723779}" type="presOf" srcId="{CCAB7DDE-0E18-4C8F-9AAC-A67963A39209}" destId="{8235EE41-3F23-43F5-8B6B-AB5EAFBCF83C}" srcOrd="0" destOrd="0" presId="urn:microsoft.com/office/officeart/2005/8/layout/vList2"/>
    <dgm:cxn modelId="{6596C54E-DC74-461A-B6CB-94B57A2EA0C1}" type="presOf" srcId="{09A9B5B6-94A2-4AFE-B323-977DC4E77F13}" destId="{A260B453-BBA2-4B57-A589-F7DF4CE68F36}" srcOrd="0" destOrd="0" presId="urn:microsoft.com/office/officeart/2005/8/layout/vList2"/>
    <dgm:cxn modelId="{1B193E54-F364-4CF0-A7CB-EAB332ECEEB7}" srcId="{0206BFD5-8C39-4DBA-9825-E4700F81AD9A}" destId="{104ED8C5-B2F2-40CA-A964-3C9C933C8624}" srcOrd="0" destOrd="0" parTransId="{431A1CE4-20E4-4A49-A923-D3035272AD08}" sibTransId="{65DA7830-8249-4C2F-9EAE-0C156A0DA383}"/>
    <dgm:cxn modelId="{EAEB805A-6E8C-47F9-BF13-535512F54071}" type="presOf" srcId="{0B9A8A64-A8CA-4924-A51E-61899B04F44C}" destId="{EE4692BA-2AE0-4FFE-B7AA-9888DD51BC43}" srcOrd="0" destOrd="0" presId="urn:microsoft.com/office/officeart/2005/8/layout/vList2"/>
    <dgm:cxn modelId="{CC7A7F93-DA0E-4FCF-9917-997729766D6C}" srcId="{CCAB7DDE-0E18-4C8F-9AAC-A67963A39209}" destId="{0206BFD5-8C39-4DBA-9825-E4700F81AD9A}" srcOrd="1" destOrd="0" parTransId="{8F5E54F4-33E8-4F16-9450-17F315ED3268}" sibTransId="{57C45062-93D0-4474-AD08-BBB827092053}"/>
    <dgm:cxn modelId="{AC124D96-C140-42A9-BFE5-4B995228906B}" type="presOf" srcId="{0206BFD5-8C39-4DBA-9825-E4700F81AD9A}" destId="{2CA6333F-575F-42D9-882B-48E33AC3C6BA}" srcOrd="0" destOrd="0" presId="urn:microsoft.com/office/officeart/2005/8/layout/vList2"/>
    <dgm:cxn modelId="{368B15A6-AAED-4CCD-BEC3-007F1C30B568}" srcId="{09A9B5B6-94A2-4AFE-B323-977DC4E77F13}" destId="{0B9A8A64-A8CA-4924-A51E-61899B04F44C}" srcOrd="0" destOrd="0" parTransId="{E38864B1-C5D5-4EB2-8EDA-4D52ACB76457}" sibTransId="{89F952C4-ADB2-4005-8E73-E66F285D116A}"/>
    <dgm:cxn modelId="{9057D3E4-F627-4DA9-9F03-02623D127943}" srcId="{CCAB7DDE-0E18-4C8F-9AAC-A67963A39209}" destId="{09A9B5B6-94A2-4AFE-B323-977DC4E77F13}" srcOrd="0" destOrd="0" parTransId="{C7761468-313E-45F8-8DAC-A490E3D40319}" sibTransId="{969DD99B-5A98-4A2B-A67B-5BC0F675E96B}"/>
    <dgm:cxn modelId="{8D5A60FB-9F75-4162-9C2C-85A308F082EB}" type="presOf" srcId="{104ED8C5-B2F2-40CA-A964-3C9C933C8624}" destId="{440E6BF1-94B5-47B6-B5F8-12212AC0DB6D}" srcOrd="0" destOrd="0" presId="urn:microsoft.com/office/officeart/2005/8/layout/vList2"/>
    <dgm:cxn modelId="{D23A317E-6C89-41F3-B9DF-0B4D34C32E61}" type="presParOf" srcId="{8235EE41-3F23-43F5-8B6B-AB5EAFBCF83C}" destId="{A260B453-BBA2-4B57-A589-F7DF4CE68F36}" srcOrd="0" destOrd="0" presId="urn:microsoft.com/office/officeart/2005/8/layout/vList2"/>
    <dgm:cxn modelId="{05A100DC-5276-4A93-AD82-0C6D1F51BB24}" type="presParOf" srcId="{8235EE41-3F23-43F5-8B6B-AB5EAFBCF83C}" destId="{EE4692BA-2AE0-4FFE-B7AA-9888DD51BC43}" srcOrd="1" destOrd="0" presId="urn:microsoft.com/office/officeart/2005/8/layout/vList2"/>
    <dgm:cxn modelId="{A07092A0-992C-494A-B043-1A5EAFA341FD}" type="presParOf" srcId="{8235EE41-3F23-43F5-8B6B-AB5EAFBCF83C}" destId="{2CA6333F-575F-42D9-882B-48E33AC3C6BA}" srcOrd="2" destOrd="0" presId="urn:microsoft.com/office/officeart/2005/8/layout/vList2"/>
    <dgm:cxn modelId="{C661BEF0-EFCC-476C-B1CA-3FCDD04DB4CC}" type="presParOf" srcId="{8235EE41-3F23-43F5-8B6B-AB5EAFBCF83C}" destId="{440E6BF1-94B5-47B6-B5F8-12212AC0DB6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7FF30-CEAD-41F4-A241-099B2EE7E6F3}" type="doc">
      <dgm:prSet loTypeId="urn:microsoft.com/office/officeart/2005/8/layout/process1" loCatId="process" qsTypeId="urn:microsoft.com/office/officeart/2005/8/quickstyle/3d6" qsCatId="3D" csTypeId="urn:microsoft.com/office/officeart/2005/8/colors/accent4_2" csCatId="accent4" phldr="1"/>
      <dgm:spPr/>
      <dgm:t>
        <a:bodyPr/>
        <a:lstStyle/>
        <a:p>
          <a:endParaRPr lang="tr-TR"/>
        </a:p>
      </dgm:t>
    </dgm:pt>
    <dgm:pt modelId="{D9BF4CEA-BD74-4CE2-9566-7F6A2B9DA6E4}">
      <dgm:prSet phldrT="[Metin]" custT="1"/>
      <dgm:spPr/>
      <dgm:t>
        <a:bodyPr/>
        <a:lstStyle/>
        <a:p>
          <a:r>
            <a:rPr lang="tr-TR" sz="1600" b="1" dirty="0"/>
            <a:t>Cumhurbaşkanı</a:t>
          </a:r>
        </a:p>
      </dgm:t>
    </dgm:pt>
    <dgm:pt modelId="{C02CFAFC-97F8-474C-958E-891D50E24848}" type="parTrans" cxnId="{51A86A5B-FA49-486B-B4E7-7ABE4D83D962}">
      <dgm:prSet/>
      <dgm:spPr/>
      <dgm:t>
        <a:bodyPr/>
        <a:lstStyle/>
        <a:p>
          <a:endParaRPr lang="tr-TR"/>
        </a:p>
      </dgm:t>
    </dgm:pt>
    <dgm:pt modelId="{A89F248B-7805-4C47-8E1A-797B4AAFD493}" type="sibTrans" cxnId="{51A86A5B-FA49-486B-B4E7-7ABE4D83D962}">
      <dgm:prSet/>
      <dgm:spPr/>
      <dgm:t>
        <a:bodyPr/>
        <a:lstStyle/>
        <a:p>
          <a:endParaRPr lang="tr-TR"/>
        </a:p>
      </dgm:t>
    </dgm:pt>
    <dgm:pt modelId="{D16EE327-3063-4D7E-ABD7-0ECE852EE2BE}">
      <dgm:prSet phldrT="[Metin]"/>
      <dgm:spPr/>
      <dgm:t>
        <a:bodyPr/>
        <a:lstStyle/>
        <a:p>
          <a:r>
            <a:rPr lang="tr-TR" b="1" dirty="0"/>
            <a:t>Yabancı</a:t>
          </a:r>
        </a:p>
        <a:p>
          <a:r>
            <a:rPr lang="tr-TR" b="1" dirty="0"/>
            <a:t>İşlemleri</a:t>
          </a:r>
        </a:p>
        <a:p>
          <a:r>
            <a:rPr lang="tr-TR" b="1" dirty="0"/>
            <a:t>Yüksek</a:t>
          </a:r>
        </a:p>
        <a:p>
          <a:r>
            <a:rPr lang="tr-TR" b="1" dirty="0"/>
            <a:t>Kurulu</a:t>
          </a:r>
        </a:p>
      </dgm:t>
    </dgm:pt>
    <dgm:pt modelId="{4880228F-B13B-4162-8C57-82A15E1745A8}" type="parTrans" cxnId="{16EC762F-6577-43FA-945E-18A1F49842DA}">
      <dgm:prSet/>
      <dgm:spPr/>
      <dgm:t>
        <a:bodyPr/>
        <a:lstStyle/>
        <a:p>
          <a:endParaRPr lang="tr-TR"/>
        </a:p>
      </dgm:t>
    </dgm:pt>
    <dgm:pt modelId="{B0E4E68E-E183-4136-8021-3F168EB6393D}" type="sibTrans" cxnId="{16EC762F-6577-43FA-945E-18A1F49842DA}">
      <dgm:prSet/>
      <dgm:spPr/>
      <dgm:t>
        <a:bodyPr/>
        <a:lstStyle/>
        <a:p>
          <a:endParaRPr lang="tr-TR"/>
        </a:p>
      </dgm:t>
    </dgm:pt>
    <dgm:pt modelId="{68359DD3-EB7F-41E7-B188-D6B850F08F11}">
      <dgm:prSet phldrT="[Metin]"/>
      <dgm:spPr/>
      <dgm:t>
        <a:bodyPr/>
        <a:lstStyle/>
        <a:p>
          <a:r>
            <a:rPr lang="tr-TR" b="1" dirty="0"/>
            <a:t>Geri Gönderme Merkezleri</a:t>
          </a:r>
        </a:p>
      </dgm:t>
    </dgm:pt>
    <dgm:pt modelId="{9DA579C9-1B43-4053-885B-6C25DA952C1D}" type="parTrans" cxnId="{025BF614-E003-46CE-8AF1-18AAB678EF26}">
      <dgm:prSet/>
      <dgm:spPr/>
      <dgm:t>
        <a:bodyPr/>
        <a:lstStyle/>
        <a:p>
          <a:endParaRPr lang="tr-TR"/>
        </a:p>
      </dgm:t>
    </dgm:pt>
    <dgm:pt modelId="{305CF36A-877D-4477-9B56-1C73F9F9FDA6}" type="sibTrans" cxnId="{025BF614-E003-46CE-8AF1-18AAB678EF26}">
      <dgm:prSet/>
      <dgm:spPr/>
      <dgm:t>
        <a:bodyPr/>
        <a:lstStyle/>
        <a:p>
          <a:endParaRPr lang="tr-TR"/>
        </a:p>
      </dgm:t>
    </dgm:pt>
    <dgm:pt modelId="{9706FE96-20F6-4C44-B5D2-BC0BC6B7CD72}">
      <dgm:prSet phldrT="[Metin]"/>
      <dgm:spPr/>
      <dgm:t>
        <a:bodyPr/>
        <a:lstStyle/>
        <a:p>
          <a:r>
            <a:rPr lang="tr-TR" b="1" dirty="0"/>
            <a:t>Yabancı İşlemleri Operasyon Merkezi</a:t>
          </a:r>
        </a:p>
      </dgm:t>
    </dgm:pt>
    <dgm:pt modelId="{70A65003-6ADC-4F95-A060-117CA6BC05C3}" type="parTrans" cxnId="{997D3614-52E3-44B0-AF47-5DB830281D9F}">
      <dgm:prSet/>
      <dgm:spPr/>
      <dgm:t>
        <a:bodyPr/>
        <a:lstStyle/>
        <a:p>
          <a:endParaRPr lang="tr-TR"/>
        </a:p>
      </dgm:t>
    </dgm:pt>
    <dgm:pt modelId="{15F44FEE-9CE6-4518-8858-DBAB87C9C374}" type="sibTrans" cxnId="{997D3614-52E3-44B0-AF47-5DB830281D9F}">
      <dgm:prSet/>
      <dgm:spPr/>
      <dgm:t>
        <a:bodyPr/>
        <a:lstStyle/>
        <a:p>
          <a:endParaRPr lang="tr-TR"/>
        </a:p>
      </dgm:t>
    </dgm:pt>
    <dgm:pt modelId="{5E63426D-8461-4773-AAC7-B24E97960BBE}">
      <dgm:prSet phldrT="[Metin]"/>
      <dgm:spPr/>
      <dgm:t>
        <a:bodyPr/>
        <a:lstStyle/>
        <a:p>
          <a:r>
            <a:rPr lang="tr-TR" b="1" dirty="0"/>
            <a:t>Yabancı İşlemleri İl Çalışma Grubu</a:t>
          </a:r>
        </a:p>
      </dgm:t>
    </dgm:pt>
    <dgm:pt modelId="{E35F53B5-0CF8-484A-92EA-F89EA365097F}" type="parTrans" cxnId="{68C33E81-73F1-4865-9BEF-AFC8A6949C52}">
      <dgm:prSet/>
      <dgm:spPr/>
      <dgm:t>
        <a:bodyPr/>
        <a:lstStyle/>
        <a:p>
          <a:endParaRPr lang="tr-TR"/>
        </a:p>
      </dgm:t>
    </dgm:pt>
    <dgm:pt modelId="{B706AB37-FCB7-4D9B-8E5A-85733004F38F}" type="sibTrans" cxnId="{68C33E81-73F1-4865-9BEF-AFC8A6949C52}">
      <dgm:prSet/>
      <dgm:spPr/>
      <dgm:t>
        <a:bodyPr/>
        <a:lstStyle/>
        <a:p>
          <a:endParaRPr lang="tr-TR"/>
        </a:p>
      </dgm:t>
    </dgm:pt>
    <dgm:pt modelId="{93B77247-C4A7-494C-BB88-E0E0C26F2791}" type="pres">
      <dgm:prSet presAssocID="{9B37FF30-CEAD-41F4-A241-099B2EE7E6F3}" presName="Name0" presStyleCnt="0">
        <dgm:presLayoutVars>
          <dgm:dir/>
          <dgm:resizeHandles val="exact"/>
        </dgm:presLayoutVars>
      </dgm:prSet>
      <dgm:spPr/>
    </dgm:pt>
    <dgm:pt modelId="{21BFD0CF-C442-47C0-8722-5CF6B6DA7658}" type="pres">
      <dgm:prSet presAssocID="{D9BF4CEA-BD74-4CE2-9566-7F6A2B9DA6E4}" presName="node" presStyleLbl="node1" presStyleIdx="0" presStyleCnt="5">
        <dgm:presLayoutVars>
          <dgm:bulletEnabled val="1"/>
        </dgm:presLayoutVars>
      </dgm:prSet>
      <dgm:spPr/>
    </dgm:pt>
    <dgm:pt modelId="{0667B558-15EF-4EAB-BD83-0C6859A82A24}" type="pres">
      <dgm:prSet presAssocID="{A89F248B-7805-4C47-8E1A-797B4AAFD493}" presName="sibTrans" presStyleLbl="sibTrans2D1" presStyleIdx="0" presStyleCnt="4"/>
      <dgm:spPr/>
    </dgm:pt>
    <dgm:pt modelId="{490DA15E-EAF5-4D2D-B30E-CA39642FBAF8}" type="pres">
      <dgm:prSet presAssocID="{A89F248B-7805-4C47-8E1A-797B4AAFD493}" presName="connectorText" presStyleLbl="sibTrans2D1" presStyleIdx="0" presStyleCnt="4"/>
      <dgm:spPr/>
    </dgm:pt>
    <dgm:pt modelId="{15B2A256-76E0-4D8A-A1F1-254C02EC4E68}" type="pres">
      <dgm:prSet presAssocID="{D16EE327-3063-4D7E-ABD7-0ECE852EE2BE}" presName="node" presStyleLbl="node1" presStyleIdx="1" presStyleCnt="5">
        <dgm:presLayoutVars>
          <dgm:bulletEnabled val="1"/>
        </dgm:presLayoutVars>
      </dgm:prSet>
      <dgm:spPr/>
    </dgm:pt>
    <dgm:pt modelId="{ED4150A2-D664-4101-83C0-843D40AD1F4E}" type="pres">
      <dgm:prSet presAssocID="{B0E4E68E-E183-4136-8021-3F168EB6393D}" presName="sibTrans" presStyleLbl="sibTrans2D1" presStyleIdx="1" presStyleCnt="4"/>
      <dgm:spPr/>
    </dgm:pt>
    <dgm:pt modelId="{D66BAB00-3580-4E82-8F28-889305A90A04}" type="pres">
      <dgm:prSet presAssocID="{B0E4E68E-E183-4136-8021-3F168EB6393D}" presName="connectorText" presStyleLbl="sibTrans2D1" presStyleIdx="1" presStyleCnt="4"/>
      <dgm:spPr/>
    </dgm:pt>
    <dgm:pt modelId="{29C6BA08-B08F-4647-8A15-2DA02669D324}" type="pres">
      <dgm:prSet presAssocID="{9706FE96-20F6-4C44-B5D2-BC0BC6B7CD72}" presName="node" presStyleLbl="node1" presStyleIdx="2" presStyleCnt="5">
        <dgm:presLayoutVars>
          <dgm:bulletEnabled val="1"/>
        </dgm:presLayoutVars>
      </dgm:prSet>
      <dgm:spPr/>
    </dgm:pt>
    <dgm:pt modelId="{839E3F69-69DC-488A-BDE2-AFAAD202893F}" type="pres">
      <dgm:prSet presAssocID="{15F44FEE-9CE6-4518-8858-DBAB87C9C374}" presName="sibTrans" presStyleLbl="sibTrans2D1" presStyleIdx="2" presStyleCnt="4"/>
      <dgm:spPr/>
    </dgm:pt>
    <dgm:pt modelId="{06FC1BB7-83CB-4839-A49D-7D956C86DD72}" type="pres">
      <dgm:prSet presAssocID="{15F44FEE-9CE6-4518-8858-DBAB87C9C374}" presName="connectorText" presStyleLbl="sibTrans2D1" presStyleIdx="2" presStyleCnt="4"/>
      <dgm:spPr/>
    </dgm:pt>
    <dgm:pt modelId="{8728975F-DF72-4741-AD72-A2D87F2CE5C8}" type="pres">
      <dgm:prSet presAssocID="{5E63426D-8461-4773-AAC7-B24E97960BBE}" presName="node" presStyleLbl="node1" presStyleIdx="3" presStyleCnt="5">
        <dgm:presLayoutVars>
          <dgm:bulletEnabled val="1"/>
        </dgm:presLayoutVars>
      </dgm:prSet>
      <dgm:spPr/>
    </dgm:pt>
    <dgm:pt modelId="{CC9D5CF3-8A3F-4E28-BED5-E16B9E023FFF}" type="pres">
      <dgm:prSet presAssocID="{B706AB37-FCB7-4D9B-8E5A-85733004F38F}" presName="sibTrans" presStyleLbl="sibTrans2D1" presStyleIdx="3" presStyleCnt="4"/>
      <dgm:spPr/>
    </dgm:pt>
    <dgm:pt modelId="{8B9ED39B-0016-448C-B358-2EC8BF11A950}" type="pres">
      <dgm:prSet presAssocID="{B706AB37-FCB7-4D9B-8E5A-85733004F38F}" presName="connectorText" presStyleLbl="sibTrans2D1" presStyleIdx="3" presStyleCnt="4"/>
      <dgm:spPr/>
    </dgm:pt>
    <dgm:pt modelId="{71BCCF47-7371-40A2-84D5-AC0A68DEBA5F}" type="pres">
      <dgm:prSet presAssocID="{68359DD3-EB7F-41E7-B188-D6B850F08F11}" presName="node" presStyleLbl="node1" presStyleIdx="4" presStyleCnt="5">
        <dgm:presLayoutVars>
          <dgm:bulletEnabled val="1"/>
        </dgm:presLayoutVars>
      </dgm:prSet>
      <dgm:spPr/>
    </dgm:pt>
  </dgm:ptLst>
  <dgm:cxnLst>
    <dgm:cxn modelId="{997D3614-52E3-44B0-AF47-5DB830281D9F}" srcId="{9B37FF30-CEAD-41F4-A241-099B2EE7E6F3}" destId="{9706FE96-20F6-4C44-B5D2-BC0BC6B7CD72}" srcOrd="2" destOrd="0" parTransId="{70A65003-6ADC-4F95-A060-117CA6BC05C3}" sibTransId="{15F44FEE-9CE6-4518-8858-DBAB87C9C374}"/>
    <dgm:cxn modelId="{34D95414-2446-4A57-B26E-0FB9F55D0FA1}" type="presOf" srcId="{B0E4E68E-E183-4136-8021-3F168EB6393D}" destId="{ED4150A2-D664-4101-83C0-843D40AD1F4E}" srcOrd="0" destOrd="0" presId="urn:microsoft.com/office/officeart/2005/8/layout/process1"/>
    <dgm:cxn modelId="{025BF614-E003-46CE-8AF1-18AAB678EF26}" srcId="{9B37FF30-CEAD-41F4-A241-099B2EE7E6F3}" destId="{68359DD3-EB7F-41E7-B188-D6B850F08F11}" srcOrd="4" destOrd="0" parTransId="{9DA579C9-1B43-4053-885B-6C25DA952C1D}" sibTransId="{305CF36A-877D-4477-9B56-1C73F9F9FDA6}"/>
    <dgm:cxn modelId="{16EC762F-6577-43FA-945E-18A1F49842DA}" srcId="{9B37FF30-CEAD-41F4-A241-099B2EE7E6F3}" destId="{D16EE327-3063-4D7E-ABD7-0ECE852EE2BE}" srcOrd="1" destOrd="0" parTransId="{4880228F-B13B-4162-8C57-82A15E1745A8}" sibTransId="{B0E4E68E-E183-4136-8021-3F168EB6393D}"/>
    <dgm:cxn modelId="{F5FB3030-FCE7-493E-9546-1C1EFE4B5390}" type="presOf" srcId="{B0E4E68E-E183-4136-8021-3F168EB6393D}" destId="{D66BAB00-3580-4E82-8F28-889305A90A04}" srcOrd="1" destOrd="0" presId="urn:microsoft.com/office/officeart/2005/8/layout/process1"/>
    <dgm:cxn modelId="{1A244332-3584-47BC-BD7E-284EB8E82CC8}" type="presOf" srcId="{9B37FF30-CEAD-41F4-A241-099B2EE7E6F3}" destId="{93B77247-C4A7-494C-BB88-E0E0C26F2791}" srcOrd="0" destOrd="0" presId="urn:microsoft.com/office/officeart/2005/8/layout/process1"/>
    <dgm:cxn modelId="{AD481F3F-95C3-4F44-A8E3-DE3522D3BEC1}" type="presOf" srcId="{D9BF4CEA-BD74-4CE2-9566-7F6A2B9DA6E4}" destId="{21BFD0CF-C442-47C0-8722-5CF6B6DA7658}" srcOrd="0" destOrd="0" presId="urn:microsoft.com/office/officeart/2005/8/layout/process1"/>
    <dgm:cxn modelId="{10E15D40-D269-411F-8BA0-697D03073C8D}" type="presOf" srcId="{A89F248B-7805-4C47-8E1A-797B4AAFD493}" destId="{0667B558-15EF-4EAB-BD83-0C6859A82A24}" srcOrd="0" destOrd="0" presId="urn:microsoft.com/office/officeart/2005/8/layout/process1"/>
    <dgm:cxn modelId="{51A86A5B-FA49-486B-B4E7-7ABE4D83D962}" srcId="{9B37FF30-CEAD-41F4-A241-099B2EE7E6F3}" destId="{D9BF4CEA-BD74-4CE2-9566-7F6A2B9DA6E4}" srcOrd="0" destOrd="0" parTransId="{C02CFAFC-97F8-474C-958E-891D50E24848}" sibTransId="{A89F248B-7805-4C47-8E1A-797B4AAFD493}"/>
    <dgm:cxn modelId="{7D0A4A65-067F-476D-9C57-AB283522F521}" type="presOf" srcId="{68359DD3-EB7F-41E7-B188-D6B850F08F11}" destId="{71BCCF47-7371-40A2-84D5-AC0A68DEBA5F}" srcOrd="0" destOrd="0" presId="urn:microsoft.com/office/officeart/2005/8/layout/process1"/>
    <dgm:cxn modelId="{AA812366-353A-4191-B734-71C5017BB7A1}" type="presOf" srcId="{15F44FEE-9CE6-4518-8858-DBAB87C9C374}" destId="{839E3F69-69DC-488A-BDE2-AFAAD202893F}" srcOrd="0" destOrd="0" presId="urn:microsoft.com/office/officeart/2005/8/layout/process1"/>
    <dgm:cxn modelId="{EA9F0C69-619A-407C-B69F-8546B6D2A092}" type="presOf" srcId="{5E63426D-8461-4773-AAC7-B24E97960BBE}" destId="{8728975F-DF72-4741-AD72-A2D87F2CE5C8}" srcOrd="0" destOrd="0" presId="urn:microsoft.com/office/officeart/2005/8/layout/process1"/>
    <dgm:cxn modelId="{68C33E81-73F1-4865-9BEF-AFC8A6949C52}" srcId="{9B37FF30-CEAD-41F4-A241-099B2EE7E6F3}" destId="{5E63426D-8461-4773-AAC7-B24E97960BBE}" srcOrd="3" destOrd="0" parTransId="{E35F53B5-0CF8-484A-92EA-F89EA365097F}" sibTransId="{B706AB37-FCB7-4D9B-8E5A-85733004F38F}"/>
    <dgm:cxn modelId="{F2E9F08F-6E60-4C83-BBC7-466518218B0B}" type="presOf" srcId="{9706FE96-20F6-4C44-B5D2-BC0BC6B7CD72}" destId="{29C6BA08-B08F-4647-8A15-2DA02669D324}" srcOrd="0" destOrd="0" presId="urn:microsoft.com/office/officeart/2005/8/layout/process1"/>
    <dgm:cxn modelId="{D21F16AB-3DD0-400A-A512-429BDDC4BCBC}" type="presOf" srcId="{B706AB37-FCB7-4D9B-8E5A-85733004F38F}" destId="{CC9D5CF3-8A3F-4E28-BED5-E16B9E023FFF}" srcOrd="0" destOrd="0" presId="urn:microsoft.com/office/officeart/2005/8/layout/process1"/>
    <dgm:cxn modelId="{543171AB-B16F-429F-A205-5D5368429D2E}" type="presOf" srcId="{B706AB37-FCB7-4D9B-8E5A-85733004F38F}" destId="{8B9ED39B-0016-448C-B358-2EC8BF11A950}" srcOrd="1" destOrd="0" presId="urn:microsoft.com/office/officeart/2005/8/layout/process1"/>
    <dgm:cxn modelId="{C1B6CECD-2CB1-49FC-9DAA-6C227B9DE7DD}" type="presOf" srcId="{D16EE327-3063-4D7E-ABD7-0ECE852EE2BE}" destId="{15B2A256-76E0-4D8A-A1F1-254C02EC4E68}" srcOrd="0" destOrd="0" presId="urn:microsoft.com/office/officeart/2005/8/layout/process1"/>
    <dgm:cxn modelId="{00F409D6-9637-45F8-BC5E-363D89B1FECE}" type="presOf" srcId="{A89F248B-7805-4C47-8E1A-797B4AAFD493}" destId="{490DA15E-EAF5-4D2D-B30E-CA39642FBAF8}" srcOrd="1" destOrd="0" presId="urn:microsoft.com/office/officeart/2005/8/layout/process1"/>
    <dgm:cxn modelId="{240345DF-DAEC-4BD7-B2B4-CE96E199D922}" type="presOf" srcId="{15F44FEE-9CE6-4518-8858-DBAB87C9C374}" destId="{06FC1BB7-83CB-4839-A49D-7D956C86DD72}" srcOrd="1" destOrd="0" presId="urn:microsoft.com/office/officeart/2005/8/layout/process1"/>
    <dgm:cxn modelId="{9D828C04-FCCD-4CDB-8858-1CB3D3728C0E}" type="presParOf" srcId="{93B77247-C4A7-494C-BB88-E0E0C26F2791}" destId="{21BFD0CF-C442-47C0-8722-5CF6B6DA7658}" srcOrd="0" destOrd="0" presId="urn:microsoft.com/office/officeart/2005/8/layout/process1"/>
    <dgm:cxn modelId="{F4AA2518-5F79-48C6-A0C8-8EF62A00FEBA}" type="presParOf" srcId="{93B77247-C4A7-494C-BB88-E0E0C26F2791}" destId="{0667B558-15EF-4EAB-BD83-0C6859A82A24}" srcOrd="1" destOrd="0" presId="urn:microsoft.com/office/officeart/2005/8/layout/process1"/>
    <dgm:cxn modelId="{25B10556-FC0A-4248-A360-372B3A8B6556}" type="presParOf" srcId="{0667B558-15EF-4EAB-BD83-0C6859A82A24}" destId="{490DA15E-EAF5-4D2D-B30E-CA39642FBAF8}" srcOrd="0" destOrd="0" presId="urn:microsoft.com/office/officeart/2005/8/layout/process1"/>
    <dgm:cxn modelId="{2FDD1A07-7103-4B91-A75A-3FA9201C0ED7}" type="presParOf" srcId="{93B77247-C4A7-494C-BB88-E0E0C26F2791}" destId="{15B2A256-76E0-4D8A-A1F1-254C02EC4E68}" srcOrd="2" destOrd="0" presId="urn:microsoft.com/office/officeart/2005/8/layout/process1"/>
    <dgm:cxn modelId="{567A2EEB-A0E8-43E6-950E-539E8706748A}" type="presParOf" srcId="{93B77247-C4A7-494C-BB88-E0E0C26F2791}" destId="{ED4150A2-D664-4101-83C0-843D40AD1F4E}" srcOrd="3" destOrd="0" presId="urn:microsoft.com/office/officeart/2005/8/layout/process1"/>
    <dgm:cxn modelId="{CDFB8D00-48AD-42AD-BB82-309A06207445}" type="presParOf" srcId="{ED4150A2-D664-4101-83C0-843D40AD1F4E}" destId="{D66BAB00-3580-4E82-8F28-889305A90A04}" srcOrd="0" destOrd="0" presId="urn:microsoft.com/office/officeart/2005/8/layout/process1"/>
    <dgm:cxn modelId="{01ED4EF1-24E6-48C0-A8A5-96F4119E2E98}" type="presParOf" srcId="{93B77247-C4A7-494C-BB88-E0E0C26F2791}" destId="{29C6BA08-B08F-4647-8A15-2DA02669D324}" srcOrd="4" destOrd="0" presId="urn:microsoft.com/office/officeart/2005/8/layout/process1"/>
    <dgm:cxn modelId="{EC9D67E3-1D90-4A1F-84CB-8EA8BB9AF2CA}" type="presParOf" srcId="{93B77247-C4A7-494C-BB88-E0E0C26F2791}" destId="{839E3F69-69DC-488A-BDE2-AFAAD202893F}" srcOrd="5" destOrd="0" presId="urn:microsoft.com/office/officeart/2005/8/layout/process1"/>
    <dgm:cxn modelId="{C2FC3D98-BA20-44AD-A4C7-A81779DDAA93}" type="presParOf" srcId="{839E3F69-69DC-488A-BDE2-AFAAD202893F}" destId="{06FC1BB7-83CB-4839-A49D-7D956C86DD72}" srcOrd="0" destOrd="0" presId="urn:microsoft.com/office/officeart/2005/8/layout/process1"/>
    <dgm:cxn modelId="{42760EA5-4DAA-4FEF-BD72-783634DDE96D}" type="presParOf" srcId="{93B77247-C4A7-494C-BB88-E0E0C26F2791}" destId="{8728975F-DF72-4741-AD72-A2D87F2CE5C8}" srcOrd="6" destOrd="0" presId="urn:microsoft.com/office/officeart/2005/8/layout/process1"/>
    <dgm:cxn modelId="{D5DDFE62-5D98-44D2-8859-7FB2DCA5179F}" type="presParOf" srcId="{93B77247-C4A7-494C-BB88-E0E0C26F2791}" destId="{CC9D5CF3-8A3F-4E28-BED5-E16B9E023FFF}" srcOrd="7" destOrd="0" presId="urn:microsoft.com/office/officeart/2005/8/layout/process1"/>
    <dgm:cxn modelId="{68B7D00F-6306-401B-9B91-32016924AD69}" type="presParOf" srcId="{CC9D5CF3-8A3F-4E28-BED5-E16B9E023FFF}" destId="{8B9ED39B-0016-448C-B358-2EC8BF11A950}" srcOrd="0" destOrd="0" presId="urn:microsoft.com/office/officeart/2005/8/layout/process1"/>
    <dgm:cxn modelId="{417AE1D4-04BD-4567-B064-114BE62938A3}" type="presParOf" srcId="{93B77247-C4A7-494C-BB88-E0E0C26F2791}" destId="{71BCCF47-7371-40A2-84D5-AC0A68DEBA5F}"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60B453-BBA2-4B57-A589-F7DF4CE68F36}">
      <dsp:nvSpPr>
        <dsp:cNvPr id="0" name=""/>
        <dsp:cNvSpPr/>
      </dsp:nvSpPr>
      <dsp:spPr>
        <a:xfrm>
          <a:off x="0" y="653456"/>
          <a:ext cx="9445214" cy="1829880"/>
        </a:xfrm>
        <a:prstGeom prst="roundRect">
          <a:avLst/>
        </a:prstGeom>
        <a:solidFill>
          <a:schemeClr val="bg2">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tr-TR" sz="4600" kern="1200" dirty="0"/>
            <a:t>1 - Yabancıların gönderilmesi, hudut güvenliği.</a:t>
          </a:r>
        </a:p>
      </dsp:txBody>
      <dsp:txXfrm>
        <a:off x="89327" y="742783"/>
        <a:ext cx="9266560" cy="1651226"/>
      </dsp:txXfrm>
    </dsp:sp>
    <dsp:sp modelId="{EE4692BA-2AE0-4FFE-B7AA-9888DD51BC43}">
      <dsp:nvSpPr>
        <dsp:cNvPr id="0" name=""/>
        <dsp:cNvSpPr/>
      </dsp:nvSpPr>
      <dsp:spPr>
        <a:xfrm>
          <a:off x="0" y="2414435"/>
          <a:ext cx="9445214"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9886" tIns="58420" rIns="327152" bIns="58420" numCol="1" spcCol="1270" anchor="t" anchorCtr="0">
          <a:noAutofit/>
        </a:bodyPr>
        <a:lstStyle/>
        <a:p>
          <a:pPr marL="285750" lvl="1" indent="-285750" algn="l" defTabSz="1600200">
            <a:lnSpc>
              <a:spcPct val="90000"/>
            </a:lnSpc>
            <a:spcBef>
              <a:spcPct val="0"/>
            </a:spcBef>
            <a:spcAft>
              <a:spcPct val="20000"/>
            </a:spcAft>
            <a:buChar char="•"/>
          </a:pPr>
          <a:endParaRPr lang="tr-TR" sz="3600" kern="1200" dirty="0"/>
        </a:p>
      </dsp:txBody>
      <dsp:txXfrm>
        <a:off x="0" y="2414435"/>
        <a:ext cx="9445214" cy="761760"/>
      </dsp:txXfrm>
    </dsp:sp>
    <dsp:sp modelId="{2CA6333F-575F-42D9-882B-48E33AC3C6BA}">
      <dsp:nvSpPr>
        <dsp:cNvPr id="0" name=""/>
        <dsp:cNvSpPr/>
      </dsp:nvSpPr>
      <dsp:spPr>
        <a:xfrm>
          <a:off x="0" y="3176195"/>
          <a:ext cx="9445214" cy="1829880"/>
        </a:xfrm>
        <a:prstGeom prst="roundRect">
          <a:avLst/>
        </a:prstGeom>
        <a:solidFill>
          <a:schemeClr val="bg2">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tr-TR" sz="4600" kern="1200" dirty="0"/>
            <a:t>2 – Memleketten giden gençlerin geri dönmesi, gidişlerin durdurulması.  </a:t>
          </a:r>
        </a:p>
      </dsp:txBody>
      <dsp:txXfrm>
        <a:off x="89327" y="3265522"/>
        <a:ext cx="9266560" cy="1651226"/>
      </dsp:txXfrm>
    </dsp:sp>
    <dsp:sp modelId="{440E6BF1-94B5-47B6-B5F8-12212AC0DB6D}">
      <dsp:nvSpPr>
        <dsp:cNvPr id="0" name=""/>
        <dsp:cNvSpPr/>
      </dsp:nvSpPr>
      <dsp:spPr>
        <a:xfrm>
          <a:off x="0" y="5006075"/>
          <a:ext cx="9445214"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9886" tIns="58420" rIns="327152" bIns="58420" numCol="1" spcCol="1270" anchor="t" anchorCtr="0">
          <a:noAutofit/>
        </a:bodyPr>
        <a:lstStyle/>
        <a:p>
          <a:pPr marL="285750" lvl="1" indent="-285750" algn="l" defTabSz="1600200">
            <a:lnSpc>
              <a:spcPct val="90000"/>
            </a:lnSpc>
            <a:spcBef>
              <a:spcPct val="0"/>
            </a:spcBef>
            <a:spcAft>
              <a:spcPct val="20000"/>
            </a:spcAft>
            <a:buChar char="•"/>
          </a:pPr>
          <a:endParaRPr lang="tr-TR" sz="3600" kern="1200" dirty="0"/>
        </a:p>
      </dsp:txBody>
      <dsp:txXfrm>
        <a:off x="0" y="5006075"/>
        <a:ext cx="9445214" cy="761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FD0CF-C442-47C0-8722-5CF6B6DA7658}">
      <dsp:nvSpPr>
        <dsp:cNvPr id="0" name=""/>
        <dsp:cNvSpPr/>
      </dsp:nvSpPr>
      <dsp:spPr>
        <a:xfrm>
          <a:off x="5141" y="1804267"/>
          <a:ext cx="1593993" cy="1539199"/>
        </a:xfrm>
        <a:prstGeom prst="roundRect">
          <a:avLst>
            <a:gd name="adj" fmla="val 1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t>Cumhurbaşkanı</a:t>
          </a:r>
        </a:p>
      </dsp:txBody>
      <dsp:txXfrm>
        <a:off x="50223" y="1849349"/>
        <a:ext cx="1503829" cy="1449035"/>
      </dsp:txXfrm>
    </dsp:sp>
    <dsp:sp modelId="{0667B558-15EF-4EAB-BD83-0C6859A82A24}">
      <dsp:nvSpPr>
        <dsp:cNvPr id="0" name=""/>
        <dsp:cNvSpPr/>
      </dsp:nvSpPr>
      <dsp:spPr>
        <a:xfrm>
          <a:off x="1758534" y="2376212"/>
          <a:ext cx="337926" cy="395310"/>
        </a:xfrm>
        <a:prstGeom prst="rightArrow">
          <a:avLst>
            <a:gd name="adj1" fmla="val 60000"/>
            <a:gd name="adj2" fmla="val 50000"/>
          </a:avLst>
        </a:prstGeom>
        <a:solidFill>
          <a:schemeClr val="accent4">
            <a:tint val="60000"/>
            <a:hueOff val="0"/>
            <a:satOff val="0"/>
            <a:lumOff val="0"/>
            <a:alphaOff val="0"/>
          </a:schemeClr>
        </a:solidFill>
        <a:ln w="9525" cap="rnd" cmpd="sng" algn="ctr">
          <a:solidFill>
            <a:schemeClr val="accent4">
              <a:tint val="60000"/>
              <a:hueOff val="0"/>
              <a:satOff val="0"/>
              <a:lumOff val="0"/>
              <a:alphaOff val="0"/>
            </a:schemeClr>
          </a:solidFill>
          <a:prstDash val="solid"/>
        </a:ln>
        <a:effectLst>
          <a:outerShdw blurRad="50800" dist="381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tr-TR" sz="1400" kern="1200"/>
        </a:p>
      </dsp:txBody>
      <dsp:txXfrm>
        <a:off x="1758534" y="2455274"/>
        <a:ext cx="236548" cy="237186"/>
      </dsp:txXfrm>
    </dsp:sp>
    <dsp:sp modelId="{15B2A256-76E0-4D8A-A1F1-254C02EC4E68}">
      <dsp:nvSpPr>
        <dsp:cNvPr id="0" name=""/>
        <dsp:cNvSpPr/>
      </dsp:nvSpPr>
      <dsp:spPr>
        <a:xfrm>
          <a:off x="2236732" y="1804267"/>
          <a:ext cx="1593993" cy="1539199"/>
        </a:xfrm>
        <a:prstGeom prst="roundRect">
          <a:avLst>
            <a:gd name="adj" fmla="val 1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Yabancı</a:t>
          </a:r>
        </a:p>
        <a:p>
          <a:pPr marL="0" lvl="0" indent="0" algn="ctr" defTabSz="800100">
            <a:lnSpc>
              <a:spcPct val="90000"/>
            </a:lnSpc>
            <a:spcBef>
              <a:spcPct val="0"/>
            </a:spcBef>
            <a:spcAft>
              <a:spcPct val="35000"/>
            </a:spcAft>
            <a:buNone/>
          </a:pPr>
          <a:r>
            <a:rPr lang="tr-TR" sz="1800" b="1" kern="1200" dirty="0"/>
            <a:t>İşlemleri</a:t>
          </a:r>
        </a:p>
        <a:p>
          <a:pPr marL="0" lvl="0" indent="0" algn="ctr" defTabSz="800100">
            <a:lnSpc>
              <a:spcPct val="90000"/>
            </a:lnSpc>
            <a:spcBef>
              <a:spcPct val="0"/>
            </a:spcBef>
            <a:spcAft>
              <a:spcPct val="35000"/>
            </a:spcAft>
            <a:buNone/>
          </a:pPr>
          <a:r>
            <a:rPr lang="tr-TR" sz="1800" b="1" kern="1200" dirty="0"/>
            <a:t>Yüksek</a:t>
          </a:r>
        </a:p>
        <a:p>
          <a:pPr marL="0" lvl="0" indent="0" algn="ctr" defTabSz="800100">
            <a:lnSpc>
              <a:spcPct val="90000"/>
            </a:lnSpc>
            <a:spcBef>
              <a:spcPct val="0"/>
            </a:spcBef>
            <a:spcAft>
              <a:spcPct val="35000"/>
            </a:spcAft>
            <a:buNone/>
          </a:pPr>
          <a:r>
            <a:rPr lang="tr-TR" sz="1800" b="1" kern="1200" dirty="0"/>
            <a:t>Kurulu</a:t>
          </a:r>
        </a:p>
      </dsp:txBody>
      <dsp:txXfrm>
        <a:off x="2281814" y="1849349"/>
        <a:ext cx="1503829" cy="1449035"/>
      </dsp:txXfrm>
    </dsp:sp>
    <dsp:sp modelId="{ED4150A2-D664-4101-83C0-843D40AD1F4E}">
      <dsp:nvSpPr>
        <dsp:cNvPr id="0" name=""/>
        <dsp:cNvSpPr/>
      </dsp:nvSpPr>
      <dsp:spPr>
        <a:xfrm>
          <a:off x="3990125" y="2376212"/>
          <a:ext cx="337926" cy="395310"/>
        </a:xfrm>
        <a:prstGeom prst="rightArrow">
          <a:avLst>
            <a:gd name="adj1" fmla="val 60000"/>
            <a:gd name="adj2" fmla="val 50000"/>
          </a:avLst>
        </a:prstGeom>
        <a:solidFill>
          <a:schemeClr val="accent4">
            <a:tint val="60000"/>
            <a:hueOff val="0"/>
            <a:satOff val="0"/>
            <a:lumOff val="0"/>
            <a:alphaOff val="0"/>
          </a:schemeClr>
        </a:solidFill>
        <a:ln w="9525" cap="rnd" cmpd="sng" algn="ctr">
          <a:solidFill>
            <a:schemeClr val="accent4">
              <a:tint val="60000"/>
              <a:hueOff val="0"/>
              <a:satOff val="0"/>
              <a:lumOff val="0"/>
              <a:alphaOff val="0"/>
            </a:schemeClr>
          </a:solidFill>
          <a:prstDash val="solid"/>
        </a:ln>
        <a:effectLst>
          <a:outerShdw blurRad="50800" dist="381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tr-TR" sz="1400" kern="1200"/>
        </a:p>
      </dsp:txBody>
      <dsp:txXfrm>
        <a:off x="3990125" y="2455274"/>
        <a:ext cx="236548" cy="237186"/>
      </dsp:txXfrm>
    </dsp:sp>
    <dsp:sp modelId="{29C6BA08-B08F-4647-8A15-2DA02669D324}">
      <dsp:nvSpPr>
        <dsp:cNvPr id="0" name=""/>
        <dsp:cNvSpPr/>
      </dsp:nvSpPr>
      <dsp:spPr>
        <a:xfrm>
          <a:off x="4468323" y="1804267"/>
          <a:ext cx="1593993" cy="1539199"/>
        </a:xfrm>
        <a:prstGeom prst="roundRect">
          <a:avLst>
            <a:gd name="adj" fmla="val 1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Yabancı İşlemleri Operasyon Merkezi</a:t>
          </a:r>
        </a:p>
      </dsp:txBody>
      <dsp:txXfrm>
        <a:off x="4513405" y="1849349"/>
        <a:ext cx="1503829" cy="1449035"/>
      </dsp:txXfrm>
    </dsp:sp>
    <dsp:sp modelId="{839E3F69-69DC-488A-BDE2-AFAAD202893F}">
      <dsp:nvSpPr>
        <dsp:cNvPr id="0" name=""/>
        <dsp:cNvSpPr/>
      </dsp:nvSpPr>
      <dsp:spPr>
        <a:xfrm>
          <a:off x="6221716" y="2376212"/>
          <a:ext cx="337926" cy="395310"/>
        </a:xfrm>
        <a:prstGeom prst="rightArrow">
          <a:avLst>
            <a:gd name="adj1" fmla="val 60000"/>
            <a:gd name="adj2" fmla="val 50000"/>
          </a:avLst>
        </a:prstGeom>
        <a:solidFill>
          <a:schemeClr val="accent4">
            <a:tint val="60000"/>
            <a:hueOff val="0"/>
            <a:satOff val="0"/>
            <a:lumOff val="0"/>
            <a:alphaOff val="0"/>
          </a:schemeClr>
        </a:solidFill>
        <a:ln w="9525" cap="rnd" cmpd="sng" algn="ctr">
          <a:solidFill>
            <a:schemeClr val="accent4">
              <a:tint val="60000"/>
              <a:hueOff val="0"/>
              <a:satOff val="0"/>
              <a:lumOff val="0"/>
              <a:alphaOff val="0"/>
            </a:schemeClr>
          </a:solidFill>
          <a:prstDash val="solid"/>
        </a:ln>
        <a:effectLst>
          <a:outerShdw blurRad="50800" dist="381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tr-TR" sz="1400" kern="1200"/>
        </a:p>
      </dsp:txBody>
      <dsp:txXfrm>
        <a:off x="6221716" y="2455274"/>
        <a:ext cx="236548" cy="237186"/>
      </dsp:txXfrm>
    </dsp:sp>
    <dsp:sp modelId="{8728975F-DF72-4741-AD72-A2D87F2CE5C8}">
      <dsp:nvSpPr>
        <dsp:cNvPr id="0" name=""/>
        <dsp:cNvSpPr/>
      </dsp:nvSpPr>
      <dsp:spPr>
        <a:xfrm>
          <a:off x="6699914" y="1804267"/>
          <a:ext cx="1593993" cy="1539199"/>
        </a:xfrm>
        <a:prstGeom prst="roundRect">
          <a:avLst>
            <a:gd name="adj" fmla="val 1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Yabancı İşlemleri İl Çalışma Grubu</a:t>
          </a:r>
        </a:p>
      </dsp:txBody>
      <dsp:txXfrm>
        <a:off x="6744996" y="1849349"/>
        <a:ext cx="1503829" cy="1449035"/>
      </dsp:txXfrm>
    </dsp:sp>
    <dsp:sp modelId="{CC9D5CF3-8A3F-4E28-BED5-E16B9E023FFF}">
      <dsp:nvSpPr>
        <dsp:cNvPr id="0" name=""/>
        <dsp:cNvSpPr/>
      </dsp:nvSpPr>
      <dsp:spPr>
        <a:xfrm>
          <a:off x="8453307" y="2376212"/>
          <a:ext cx="337926" cy="395310"/>
        </a:xfrm>
        <a:prstGeom prst="rightArrow">
          <a:avLst>
            <a:gd name="adj1" fmla="val 60000"/>
            <a:gd name="adj2" fmla="val 50000"/>
          </a:avLst>
        </a:prstGeom>
        <a:solidFill>
          <a:schemeClr val="accent4">
            <a:tint val="60000"/>
            <a:hueOff val="0"/>
            <a:satOff val="0"/>
            <a:lumOff val="0"/>
            <a:alphaOff val="0"/>
          </a:schemeClr>
        </a:solidFill>
        <a:ln w="9525" cap="rnd" cmpd="sng" algn="ctr">
          <a:solidFill>
            <a:schemeClr val="accent4">
              <a:tint val="60000"/>
              <a:hueOff val="0"/>
              <a:satOff val="0"/>
              <a:lumOff val="0"/>
              <a:alphaOff val="0"/>
            </a:schemeClr>
          </a:solidFill>
          <a:prstDash val="solid"/>
        </a:ln>
        <a:effectLst>
          <a:outerShdw blurRad="50800" dist="381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tr-TR" sz="1400" kern="1200"/>
        </a:p>
      </dsp:txBody>
      <dsp:txXfrm>
        <a:off x="8453307" y="2455274"/>
        <a:ext cx="236548" cy="237186"/>
      </dsp:txXfrm>
    </dsp:sp>
    <dsp:sp modelId="{71BCCF47-7371-40A2-84D5-AC0A68DEBA5F}">
      <dsp:nvSpPr>
        <dsp:cNvPr id="0" name=""/>
        <dsp:cNvSpPr/>
      </dsp:nvSpPr>
      <dsp:spPr>
        <a:xfrm>
          <a:off x="8931505" y="1804267"/>
          <a:ext cx="1593993" cy="1539199"/>
        </a:xfrm>
        <a:prstGeom prst="roundRect">
          <a:avLst>
            <a:gd name="adj" fmla="val 1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Geri Gönderme Merkezleri</a:t>
          </a:r>
        </a:p>
      </dsp:txBody>
      <dsp:txXfrm>
        <a:off x="8976587" y="1849349"/>
        <a:ext cx="1503829" cy="14490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37F2D40-DF92-4ADE-A761-CBF896599C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a:p>
        </p:txBody>
      </p:sp>
      <p:sp>
        <p:nvSpPr>
          <p:cNvPr id="3" name="Tarih Yer Tutucusu 2">
            <a:extLst>
              <a:ext uri="{FF2B5EF4-FFF2-40B4-BE49-F238E27FC236}">
                <a16:creationId xmlns:a16="http://schemas.microsoft.com/office/drawing/2014/main" id="{874F42E9-55BA-437C-85B3-324B4E2BF2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3C75DC5-E2DF-4307-907C-64813DC36D9A}" type="datetime1">
              <a:rPr lang="tr-TR" smtClean="0"/>
              <a:t>2.09.2022</a:t>
            </a:fld>
            <a:endParaRPr lang="tr-TR"/>
          </a:p>
        </p:txBody>
      </p:sp>
      <p:sp>
        <p:nvSpPr>
          <p:cNvPr id="4" name="Alt Bilgi Yer Tutucusu 3">
            <a:extLst>
              <a:ext uri="{FF2B5EF4-FFF2-40B4-BE49-F238E27FC236}">
                <a16:creationId xmlns:a16="http://schemas.microsoft.com/office/drawing/2014/main" id="{407DF0FD-84A5-462F-A0AC-B2CEF6020C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a:p>
        </p:txBody>
      </p:sp>
      <p:sp>
        <p:nvSpPr>
          <p:cNvPr id="5" name="Slayt Numarası Yer Tutucusu 4">
            <a:extLst>
              <a:ext uri="{FF2B5EF4-FFF2-40B4-BE49-F238E27FC236}">
                <a16:creationId xmlns:a16="http://schemas.microsoft.com/office/drawing/2014/main" id="{5D85C710-014C-4C89-9B64-843B9863CE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EC605DA-80A8-4B7B-B889-6C5700BB4CEA}" type="slidenum">
              <a:rPr lang="tr-TR" smtClean="0"/>
              <a:t>‹#›</a:t>
            </a:fld>
            <a:endParaRPr lang="tr-TR"/>
          </a:p>
        </p:txBody>
      </p:sp>
    </p:spTree>
    <p:extLst>
      <p:ext uri="{BB962C8B-B14F-4D97-AF65-F5344CB8AC3E}">
        <p14:creationId xmlns:p14="http://schemas.microsoft.com/office/powerpoint/2010/main" val="21665392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E05299A-EA85-4B5E-8D5F-95806BAD1D02}" type="datetime1">
              <a:rPr lang="tr-TR" noProof="0" smtClean="0"/>
              <a:t>2.09.2022</a:t>
            </a:fld>
            <a:endParaRPr lang="tr-TR" noProof="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3544625-0ADF-4414-89A2-9E135F0C849F}" type="slidenum">
              <a:rPr lang="tr-TR" noProof="0" smtClean="0"/>
              <a:t>‹#›</a:t>
            </a:fld>
            <a:endParaRPr lang="tr-TR" noProof="0"/>
          </a:p>
        </p:txBody>
      </p:sp>
    </p:spTree>
    <p:extLst>
      <p:ext uri="{BB962C8B-B14F-4D97-AF65-F5344CB8AC3E}">
        <p14:creationId xmlns:p14="http://schemas.microsoft.com/office/powerpoint/2010/main" val="11222280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tr-TR"/>
          </a:p>
        </p:txBody>
      </p:sp>
      <p:sp>
        <p:nvSpPr>
          <p:cNvPr id="4" name="Slayt Numarası Yer Tutucusu 3"/>
          <p:cNvSpPr>
            <a:spLocks noGrp="1"/>
          </p:cNvSpPr>
          <p:nvPr>
            <p:ph type="sldNum" sz="quarter" idx="5"/>
          </p:nvPr>
        </p:nvSpPr>
        <p:spPr/>
        <p:txBody>
          <a:bodyPr rtlCol="0"/>
          <a:lstStyle/>
          <a:p>
            <a:pPr rtl="0"/>
            <a:fld id="{F3544625-0ADF-4414-89A2-9E135F0C849F}" type="slidenum">
              <a:rPr lang="tr-TR" smtClean="0"/>
              <a:t>1</a:t>
            </a:fld>
            <a:endParaRPr lang="tr-TR"/>
          </a:p>
        </p:txBody>
      </p:sp>
    </p:spTree>
    <p:extLst>
      <p:ext uri="{BB962C8B-B14F-4D97-AF65-F5344CB8AC3E}">
        <p14:creationId xmlns:p14="http://schemas.microsoft.com/office/powerpoint/2010/main" val="3749808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3">
        <a:schemeClr val="bg2"/>
      </p:bgRef>
    </p:bg>
    <p:spTree>
      <p:nvGrpSpPr>
        <p:cNvPr id="1" name=""/>
        <p:cNvGrpSpPr/>
        <p:nvPr/>
      </p:nvGrpSpPr>
      <p:grpSpPr>
        <a:xfrm>
          <a:off x="0" y="0"/>
          <a:ext cx="0" cy="0"/>
          <a:chOff x="0" y="0"/>
          <a:chExt cx="0" cy="0"/>
        </a:xfrm>
      </p:grpSpPr>
      <p:pic>
        <p:nvPicPr>
          <p:cNvPr id="7" name="Resim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ctrTitle"/>
          </p:nvPr>
        </p:nvSpPr>
        <p:spPr>
          <a:xfrm>
            <a:off x="3962399" y="1964267"/>
            <a:ext cx="7197726" cy="2421464"/>
          </a:xfrm>
        </p:spPr>
        <p:txBody>
          <a:bodyPr rtlCol="0" anchor="b">
            <a:normAutofit/>
          </a:bodyPr>
          <a:lstStyle>
            <a:lvl1pPr algn="r">
              <a:defRPr sz="4800">
                <a:effectLst/>
              </a:defRPr>
            </a:lvl1pPr>
          </a:lstStyle>
          <a:p>
            <a:pPr rtl="0"/>
            <a:r>
              <a:rPr lang="tr-TR" noProof="0"/>
              <a:t>Asıl başlık stilini düzenlemek için tıklayın</a:t>
            </a:r>
          </a:p>
        </p:txBody>
      </p:sp>
      <p:sp>
        <p:nvSpPr>
          <p:cNvPr id="3" name="Alt Başlık 2"/>
          <p:cNvSpPr>
            <a:spLocks noGrp="1"/>
          </p:cNvSpPr>
          <p:nvPr>
            <p:ph type="subTitle" idx="1" hasCustomPrompt="1"/>
          </p:nvPr>
        </p:nvSpPr>
        <p:spPr>
          <a:xfrm>
            <a:off x="3962399" y="4385732"/>
            <a:ext cx="7197726" cy="1405467"/>
          </a:xfrm>
        </p:spPr>
        <p:txBody>
          <a:bodyPr rtlCol="0"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tr-TR" noProof="0"/>
              <a:t>Asıl alt başlık stilini düzenlemek için tıklatın</a:t>
            </a:r>
          </a:p>
        </p:txBody>
      </p:sp>
      <p:sp>
        <p:nvSpPr>
          <p:cNvPr id="4" name="Tarih Yer Tutucusu 3"/>
          <p:cNvSpPr>
            <a:spLocks noGrp="1"/>
          </p:cNvSpPr>
          <p:nvPr>
            <p:ph type="dt" sz="half" idx="10"/>
          </p:nvPr>
        </p:nvSpPr>
        <p:spPr>
          <a:xfrm>
            <a:off x="8932558" y="5870575"/>
            <a:ext cx="1600200" cy="377825"/>
          </a:xfrm>
        </p:spPr>
        <p:txBody>
          <a:bodyPr rtlCol="0"/>
          <a:lstStyle/>
          <a:p>
            <a:pPr rtl="0"/>
            <a:fld id="{D589B635-DEE5-48D0-B399-4885BD61FC6F}" type="datetime1">
              <a:rPr lang="tr-TR" noProof="0" smtClean="0"/>
              <a:t>2.09.2022</a:t>
            </a:fld>
            <a:endParaRPr lang="tr-TR" noProof="0"/>
          </a:p>
        </p:txBody>
      </p:sp>
      <p:sp>
        <p:nvSpPr>
          <p:cNvPr id="5" name="Alt Bilgi Yer Tutucusu 4"/>
          <p:cNvSpPr>
            <a:spLocks noGrp="1"/>
          </p:cNvSpPr>
          <p:nvPr>
            <p:ph type="ftr" sz="quarter" idx="11"/>
          </p:nvPr>
        </p:nvSpPr>
        <p:spPr>
          <a:xfrm>
            <a:off x="3962399" y="5870575"/>
            <a:ext cx="4893958" cy="377825"/>
          </a:xfrm>
        </p:spPr>
        <p:txBody>
          <a:bodyPr rtlCol="0"/>
          <a:lstStyle/>
          <a:p>
            <a:pPr rtl="0"/>
            <a:endParaRPr lang="tr-TR" noProof="0"/>
          </a:p>
        </p:txBody>
      </p:sp>
      <p:sp>
        <p:nvSpPr>
          <p:cNvPr id="6" name="Slayt Numarası Yer Tutucusu 5"/>
          <p:cNvSpPr>
            <a:spLocks noGrp="1"/>
          </p:cNvSpPr>
          <p:nvPr>
            <p:ph type="sldNum" sz="quarter" idx="12"/>
          </p:nvPr>
        </p:nvSpPr>
        <p:spPr>
          <a:xfrm>
            <a:off x="10608958" y="5870575"/>
            <a:ext cx="551167" cy="377825"/>
          </a:xfrm>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220232501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Resim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p:txBody>
          <a:bodyPr rtlCol="0"/>
          <a:lstStyle/>
          <a:p>
            <a:pPr rtl="0"/>
            <a:r>
              <a:rPr lang="tr-TR" noProof="0"/>
              <a:t>Asıl başlık stilini düzenlemek için tıklayın</a:t>
            </a:r>
          </a:p>
        </p:txBody>
      </p:sp>
      <p:sp>
        <p:nvSpPr>
          <p:cNvPr id="3" name="İçerik Yer Tutucusu 2"/>
          <p:cNvSpPr>
            <a:spLocks noGrp="1"/>
          </p:cNvSpPr>
          <p:nvPr>
            <p:ph idx="1"/>
          </p:nvPr>
        </p:nvSpPr>
        <p:spPr/>
        <p:txBody>
          <a:bodyPr rtlCol="0" anchor="ct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p:cNvSpPr>
            <a:spLocks noGrp="1"/>
          </p:cNvSpPr>
          <p:nvPr>
            <p:ph type="dt" sz="half" idx="10"/>
          </p:nvPr>
        </p:nvSpPr>
        <p:spPr/>
        <p:txBody>
          <a:bodyPr rtlCol="0"/>
          <a:lstStyle/>
          <a:p>
            <a:pPr rtl="0"/>
            <a:fld id="{11A31516-2E20-449A-BDB8-3AFB279897A5}"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246654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Resim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0" y="3308581"/>
            <a:ext cx="10131427" cy="1468800"/>
          </a:xfrm>
        </p:spPr>
        <p:txBody>
          <a:bodyPr rtlCol="0" anchor="b"/>
          <a:lstStyle>
            <a:lvl1pPr algn="l">
              <a:defRPr sz="4000" b="0" cap="all"/>
            </a:lvl1pPr>
          </a:lstStyle>
          <a:p>
            <a:pPr rtl="0"/>
            <a:r>
              <a:rPr lang="tr-TR" noProof="0"/>
              <a:t>Asıl başlık stilini düzenlemek için tıklayın</a:t>
            </a:r>
          </a:p>
        </p:txBody>
      </p:sp>
      <p:sp>
        <p:nvSpPr>
          <p:cNvPr id="3" name="Metin Yer Tutucusu 2"/>
          <p:cNvSpPr>
            <a:spLocks noGrp="1"/>
          </p:cNvSpPr>
          <p:nvPr>
            <p:ph type="body" idx="1"/>
          </p:nvPr>
        </p:nvSpPr>
        <p:spPr>
          <a:xfrm>
            <a:off x="685799" y="4777381"/>
            <a:ext cx="10131428" cy="860400"/>
          </a:xfrm>
        </p:spPr>
        <p:txBody>
          <a:bodyPr rtlCol="0"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noProof="0"/>
              <a:t>Asıl metin stillerini düzenlemek için tıklayın</a:t>
            </a:r>
          </a:p>
        </p:txBody>
      </p:sp>
      <p:sp>
        <p:nvSpPr>
          <p:cNvPr id="4" name="Tarih Yer Tutucusu 3"/>
          <p:cNvSpPr>
            <a:spLocks noGrp="1"/>
          </p:cNvSpPr>
          <p:nvPr>
            <p:ph type="dt" sz="half" idx="10"/>
          </p:nvPr>
        </p:nvSpPr>
        <p:spPr/>
        <p:txBody>
          <a:bodyPr rtlCol="0"/>
          <a:lstStyle/>
          <a:p>
            <a:pPr rtl="0"/>
            <a:fld id="{33151AC6-9D48-4547-A970-8AB71B103E84}"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1074580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Resim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p:txBody>
          <a:bodyPr rtlCol="0"/>
          <a:lstStyle/>
          <a:p>
            <a:pPr rtl="0"/>
            <a:r>
              <a:rPr lang="tr-TR" noProof="0"/>
              <a:t>Asıl başlık stilini düzenlemek için tıklayın</a:t>
            </a:r>
          </a:p>
        </p:txBody>
      </p:sp>
      <p:sp>
        <p:nvSpPr>
          <p:cNvPr id="3" name="İçerik Yer Tutucusu 2"/>
          <p:cNvSpPr>
            <a:spLocks noGrp="1"/>
          </p:cNvSpPr>
          <p:nvPr>
            <p:ph sz="half" idx="1"/>
          </p:nvPr>
        </p:nvSpPr>
        <p:spPr>
          <a:xfrm>
            <a:off x="685802" y="2142067"/>
            <a:ext cx="4995334" cy="3649134"/>
          </a:xfrm>
        </p:spPr>
        <p:txBody>
          <a:bodyPr rtlCol="0">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İçerik Yer Tutucusu 3"/>
          <p:cNvSpPr>
            <a:spLocks noGrp="1"/>
          </p:cNvSpPr>
          <p:nvPr>
            <p:ph sz="half" idx="2"/>
          </p:nvPr>
        </p:nvSpPr>
        <p:spPr>
          <a:xfrm>
            <a:off x="5821895" y="2142067"/>
            <a:ext cx="4995332" cy="3649133"/>
          </a:xfrm>
        </p:spPr>
        <p:txBody>
          <a:bodyPr rtlCol="0">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5" name="Tarih Yer Tutucusu 4"/>
          <p:cNvSpPr>
            <a:spLocks noGrp="1"/>
          </p:cNvSpPr>
          <p:nvPr>
            <p:ph type="dt" sz="half" idx="10"/>
          </p:nvPr>
        </p:nvSpPr>
        <p:spPr/>
        <p:txBody>
          <a:bodyPr rtlCol="0"/>
          <a:lstStyle/>
          <a:p>
            <a:pPr rtl="0"/>
            <a:fld id="{517BBF8E-F37F-4A23-9E46-5DA04A03E43A}" type="datetime1">
              <a:rPr lang="tr-TR" noProof="0" smtClean="0"/>
              <a:t>2.09.2022</a:t>
            </a:fld>
            <a:endParaRPr lang="tr-TR" noProof="0"/>
          </a:p>
        </p:txBody>
      </p:sp>
      <p:sp>
        <p:nvSpPr>
          <p:cNvPr id="6" name="Alt Bilgi Yer Tutucusu 5"/>
          <p:cNvSpPr>
            <a:spLocks noGrp="1"/>
          </p:cNvSpPr>
          <p:nvPr>
            <p:ph type="ftr" sz="quarter" idx="11"/>
          </p:nvPr>
        </p:nvSpPr>
        <p:spPr/>
        <p:txBody>
          <a:bodyPr rtlCol="0"/>
          <a:lstStyle/>
          <a:p>
            <a:pPr rtl="0"/>
            <a:endParaRPr lang="tr-TR" noProof="0"/>
          </a:p>
        </p:txBody>
      </p:sp>
      <p:sp>
        <p:nvSpPr>
          <p:cNvPr id="7" name="Slayt Numarası Yer Tutucusu 6"/>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1623104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a:defRPr/>
            </a:lvl1pPr>
          </a:lstStyle>
          <a:p>
            <a:pPr rtl="0"/>
            <a:r>
              <a:rPr lang="tr-TR" noProof="0"/>
              <a:t>Asıl başlık stilini düzenlemek için tıklayın</a:t>
            </a:r>
          </a:p>
        </p:txBody>
      </p:sp>
      <p:sp>
        <p:nvSpPr>
          <p:cNvPr id="3" name="Metin Yer Tutucusu 2"/>
          <p:cNvSpPr>
            <a:spLocks noGrp="1"/>
          </p:cNvSpPr>
          <p:nvPr>
            <p:ph type="body" idx="1"/>
          </p:nvPr>
        </p:nvSpPr>
        <p:spPr>
          <a:xfrm>
            <a:off x="973670" y="2218267"/>
            <a:ext cx="4709054" cy="576262"/>
          </a:xfrm>
        </p:spPr>
        <p:txBody>
          <a:bodyPr rtlCol="0"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4" name="İçerik Yer Tutucusu 3"/>
          <p:cNvSpPr>
            <a:spLocks noGrp="1"/>
          </p:cNvSpPr>
          <p:nvPr>
            <p:ph sz="half" idx="2"/>
          </p:nvPr>
        </p:nvSpPr>
        <p:spPr>
          <a:xfrm>
            <a:off x="685801" y="2870201"/>
            <a:ext cx="4996923" cy="2920998"/>
          </a:xfrm>
        </p:spPr>
        <p:txBody>
          <a:bodyPr rtlCol="0" anchor="t">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5" name="Metin Yer Tutucusu 4"/>
          <p:cNvSpPr>
            <a:spLocks noGrp="1"/>
          </p:cNvSpPr>
          <p:nvPr>
            <p:ph type="body" sz="quarter" idx="3"/>
          </p:nvPr>
        </p:nvSpPr>
        <p:spPr>
          <a:xfrm>
            <a:off x="6096003" y="2226734"/>
            <a:ext cx="4722813" cy="576262"/>
          </a:xfrm>
        </p:spPr>
        <p:txBody>
          <a:bodyPr rtlCol="0"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6" name="İçerik Yer Tutucusu 5"/>
          <p:cNvSpPr>
            <a:spLocks noGrp="1"/>
          </p:cNvSpPr>
          <p:nvPr>
            <p:ph sz="quarter" idx="4"/>
          </p:nvPr>
        </p:nvSpPr>
        <p:spPr>
          <a:xfrm>
            <a:off x="5823483" y="2870201"/>
            <a:ext cx="4995334" cy="2920998"/>
          </a:xfrm>
        </p:spPr>
        <p:txBody>
          <a:bodyPr rtlCol="0" anchor="t">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7" name="Tarih Yer Tutucusu 6"/>
          <p:cNvSpPr>
            <a:spLocks noGrp="1"/>
          </p:cNvSpPr>
          <p:nvPr>
            <p:ph type="dt" sz="half" idx="10"/>
          </p:nvPr>
        </p:nvSpPr>
        <p:spPr/>
        <p:txBody>
          <a:bodyPr rtlCol="0"/>
          <a:lstStyle/>
          <a:p>
            <a:pPr rtl="0"/>
            <a:fld id="{26E92532-2819-47AD-8627-A7B10952A288}" type="datetime1">
              <a:rPr lang="tr-TR" noProof="0" smtClean="0"/>
              <a:t>2.09.2022</a:t>
            </a:fld>
            <a:endParaRPr lang="tr-TR" noProof="0"/>
          </a:p>
        </p:txBody>
      </p:sp>
      <p:sp>
        <p:nvSpPr>
          <p:cNvPr id="8" name="Alt Bilgi Yer Tutucusu 7"/>
          <p:cNvSpPr>
            <a:spLocks noGrp="1"/>
          </p:cNvSpPr>
          <p:nvPr>
            <p:ph type="ftr" sz="quarter" idx="11"/>
          </p:nvPr>
        </p:nvSpPr>
        <p:spPr/>
        <p:txBody>
          <a:bodyPr rtlCol="0"/>
          <a:lstStyle/>
          <a:p>
            <a:pPr rtl="0"/>
            <a:endParaRPr lang="tr-TR" noProof="0"/>
          </a:p>
        </p:txBody>
      </p:sp>
      <p:sp>
        <p:nvSpPr>
          <p:cNvPr id="9" name="Slayt Numarası Yer Tutucusu 8"/>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198729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Resim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p:txBody>
          <a:bodyPr rtlCol="0"/>
          <a:lstStyle/>
          <a:p>
            <a:pPr rtl="0"/>
            <a:r>
              <a:rPr lang="tr-TR" noProof="0"/>
              <a:t>Asıl başlık stilini düzenlemek için tıklayın</a:t>
            </a:r>
          </a:p>
        </p:txBody>
      </p:sp>
      <p:sp>
        <p:nvSpPr>
          <p:cNvPr id="3" name="Tarih Yer Tutucusu 2"/>
          <p:cNvSpPr>
            <a:spLocks noGrp="1"/>
          </p:cNvSpPr>
          <p:nvPr>
            <p:ph type="dt" sz="half" idx="10"/>
          </p:nvPr>
        </p:nvSpPr>
        <p:spPr/>
        <p:txBody>
          <a:bodyPr rtlCol="0"/>
          <a:lstStyle/>
          <a:p>
            <a:pPr rtl="0"/>
            <a:fld id="{A5207638-8EF7-4940-96E5-43994B87DCCD}" type="datetime1">
              <a:rPr lang="tr-TR" noProof="0" smtClean="0"/>
              <a:t>2.09.2022</a:t>
            </a:fld>
            <a:endParaRPr lang="tr-TR" noProof="0"/>
          </a:p>
        </p:txBody>
      </p:sp>
      <p:sp>
        <p:nvSpPr>
          <p:cNvPr id="4" name="Alt Bilgi Yer Tutucusu 3"/>
          <p:cNvSpPr>
            <a:spLocks noGrp="1"/>
          </p:cNvSpPr>
          <p:nvPr>
            <p:ph type="ftr" sz="quarter" idx="11"/>
          </p:nvPr>
        </p:nvSpPr>
        <p:spPr/>
        <p:txBody>
          <a:bodyPr rtlCol="0"/>
          <a:lstStyle/>
          <a:p>
            <a:pPr rtl="0"/>
            <a:endParaRPr lang="tr-TR" noProof="0"/>
          </a:p>
        </p:txBody>
      </p:sp>
      <p:sp>
        <p:nvSpPr>
          <p:cNvPr id="5" name="Slayt Numarası Yer Tutucusu 4"/>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424055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Resim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arih Yer Tutucusu 1"/>
          <p:cNvSpPr>
            <a:spLocks noGrp="1"/>
          </p:cNvSpPr>
          <p:nvPr>
            <p:ph type="dt" sz="half" idx="10"/>
          </p:nvPr>
        </p:nvSpPr>
        <p:spPr/>
        <p:txBody>
          <a:bodyPr rtlCol="0"/>
          <a:lstStyle/>
          <a:p>
            <a:pPr rtl="0"/>
            <a:fld id="{3AE5CC9D-6568-473E-BBFF-C073622F4AD4}" type="datetime1">
              <a:rPr lang="tr-TR" noProof="0" smtClean="0"/>
              <a:t>2.09.2022</a:t>
            </a:fld>
            <a:endParaRPr lang="tr-TR" noProof="0"/>
          </a:p>
        </p:txBody>
      </p:sp>
      <p:sp>
        <p:nvSpPr>
          <p:cNvPr id="3" name="Alt Bilgi Yer Tutucusu 2"/>
          <p:cNvSpPr>
            <a:spLocks noGrp="1"/>
          </p:cNvSpPr>
          <p:nvPr>
            <p:ph type="ftr" sz="quarter" idx="11"/>
          </p:nvPr>
        </p:nvSpPr>
        <p:spPr/>
        <p:txBody>
          <a:bodyPr rtlCol="0"/>
          <a:lstStyle/>
          <a:p>
            <a:pPr rtl="0"/>
            <a:endParaRPr lang="tr-TR" noProof="0"/>
          </a:p>
        </p:txBody>
      </p:sp>
      <p:sp>
        <p:nvSpPr>
          <p:cNvPr id="4" name="Slayt Numarası Yer Tutucusu 3"/>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329307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pic>
        <p:nvPicPr>
          <p:cNvPr id="8" name="Resim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0" y="2074333"/>
            <a:ext cx="3680885" cy="1371600"/>
          </a:xfrm>
        </p:spPr>
        <p:txBody>
          <a:bodyPr rtlCol="0" anchor="b">
            <a:normAutofit/>
          </a:bodyPr>
          <a:lstStyle>
            <a:lvl1pPr algn="l">
              <a:defRPr sz="2400" b="0"/>
            </a:lvl1pPr>
          </a:lstStyle>
          <a:p>
            <a:pPr rtl="0"/>
            <a:r>
              <a:rPr lang="tr-TR" noProof="0"/>
              <a:t>Asıl başlık stilini düzenlemek için tıklayın</a:t>
            </a:r>
          </a:p>
        </p:txBody>
      </p:sp>
      <p:sp>
        <p:nvSpPr>
          <p:cNvPr id="3" name="İçerik Yer Tutucusu 2"/>
          <p:cNvSpPr>
            <a:spLocks noGrp="1"/>
          </p:cNvSpPr>
          <p:nvPr>
            <p:ph idx="1"/>
          </p:nvPr>
        </p:nvSpPr>
        <p:spPr>
          <a:xfrm>
            <a:off x="4648201" y="609601"/>
            <a:ext cx="6169026" cy="5181600"/>
          </a:xfrm>
        </p:spPr>
        <p:txBody>
          <a:bodyPr rtlCol="0" anchor="ctr">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Metin Yer Tutucusu 3"/>
          <p:cNvSpPr>
            <a:spLocks noGrp="1"/>
          </p:cNvSpPr>
          <p:nvPr>
            <p:ph type="body" sz="half" idx="2"/>
          </p:nvPr>
        </p:nvSpPr>
        <p:spPr>
          <a:xfrm>
            <a:off x="685800" y="3445933"/>
            <a:ext cx="3680885" cy="1828800"/>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noProof="0"/>
              <a:t>Asıl metin stillerini düzenlemek için tıklayın</a:t>
            </a:r>
          </a:p>
        </p:txBody>
      </p:sp>
      <p:sp>
        <p:nvSpPr>
          <p:cNvPr id="5" name="Tarih Yer Tutucusu 4"/>
          <p:cNvSpPr>
            <a:spLocks noGrp="1"/>
          </p:cNvSpPr>
          <p:nvPr>
            <p:ph type="dt" sz="half" idx="10"/>
          </p:nvPr>
        </p:nvSpPr>
        <p:spPr/>
        <p:txBody>
          <a:bodyPr rtlCol="0"/>
          <a:lstStyle/>
          <a:p>
            <a:pPr rtl="0"/>
            <a:fld id="{D479AB01-C49B-4583-9DB7-C9FD67085762}" type="datetime1">
              <a:rPr lang="tr-TR" noProof="0" smtClean="0"/>
              <a:t>2.09.2022</a:t>
            </a:fld>
            <a:endParaRPr lang="tr-TR" noProof="0"/>
          </a:p>
        </p:txBody>
      </p:sp>
      <p:sp>
        <p:nvSpPr>
          <p:cNvPr id="6" name="Alt Bilgi Yer Tutucusu 5"/>
          <p:cNvSpPr>
            <a:spLocks noGrp="1"/>
          </p:cNvSpPr>
          <p:nvPr>
            <p:ph type="ftr" sz="quarter" idx="11"/>
          </p:nvPr>
        </p:nvSpPr>
        <p:spPr/>
        <p:txBody>
          <a:bodyPr rtlCol="0"/>
          <a:lstStyle/>
          <a:p>
            <a:pPr rtl="0"/>
            <a:endParaRPr lang="tr-TR" noProof="0"/>
          </a:p>
        </p:txBody>
      </p:sp>
      <p:sp>
        <p:nvSpPr>
          <p:cNvPr id="7" name="Slayt Numarası Yer Tutucusu 6"/>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114097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pic>
        <p:nvPicPr>
          <p:cNvPr id="8" name="Resim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0" y="1600200"/>
            <a:ext cx="6164653" cy="1371600"/>
          </a:xfrm>
        </p:spPr>
        <p:txBody>
          <a:bodyPr rtlCol="0" anchor="b">
            <a:normAutofit/>
          </a:bodyPr>
          <a:lstStyle>
            <a:lvl1pPr algn="l">
              <a:defRPr sz="2800" b="0"/>
            </a:lvl1pPr>
          </a:lstStyle>
          <a:p>
            <a:pPr rtl="0"/>
            <a:r>
              <a:rPr lang="tr-TR" noProof="0"/>
              <a:t>Asıl başlık stilini düzenlemek için tıklayın</a:t>
            </a:r>
          </a:p>
        </p:txBody>
      </p:sp>
      <p:sp>
        <p:nvSpPr>
          <p:cNvPr id="14" name="Resim Yer Tutucusu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TR" noProof="0"/>
              <a:t>Resim eklemek için simgeye tıklayın</a:t>
            </a:r>
          </a:p>
        </p:txBody>
      </p:sp>
      <p:sp>
        <p:nvSpPr>
          <p:cNvPr id="4" name="Metin Yer Tutucusu 3"/>
          <p:cNvSpPr>
            <a:spLocks noGrp="1"/>
          </p:cNvSpPr>
          <p:nvPr>
            <p:ph type="body" sz="half" idx="2"/>
          </p:nvPr>
        </p:nvSpPr>
        <p:spPr>
          <a:xfrm>
            <a:off x="685800" y="2971800"/>
            <a:ext cx="6164653" cy="1828800"/>
          </a:xfrm>
        </p:spPr>
        <p:txBody>
          <a:bodyPr rtlCol="0"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noProof="0"/>
              <a:t>Asıl metin stillerini düzenlemek için tıklayın</a:t>
            </a:r>
          </a:p>
        </p:txBody>
      </p:sp>
      <p:sp>
        <p:nvSpPr>
          <p:cNvPr id="5" name="Tarih Yer Tutucusu 4"/>
          <p:cNvSpPr>
            <a:spLocks noGrp="1"/>
          </p:cNvSpPr>
          <p:nvPr>
            <p:ph type="dt" sz="half" idx="10"/>
          </p:nvPr>
        </p:nvSpPr>
        <p:spPr/>
        <p:txBody>
          <a:bodyPr rtlCol="0"/>
          <a:lstStyle/>
          <a:p>
            <a:pPr rtl="0"/>
            <a:fld id="{CF72ED07-BC99-4CF0-9F37-39287FAED11B}" type="datetime1">
              <a:rPr lang="tr-TR" noProof="0" smtClean="0"/>
              <a:t>2.09.2022</a:t>
            </a:fld>
            <a:endParaRPr lang="tr-TR" noProof="0"/>
          </a:p>
        </p:txBody>
      </p:sp>
      <p:sp>
        <p:nvSpPr>
          <p:cNvPr id="6" name="Alt Bilgi Yer Tutucusu 5"/>
          <p:cNvSpPr>
            <a:spLocks noGrp="1"/>
          </p:cNvSpPr>
          <p:nvPr>
            <p:ph type="ftr" sz="quarter" idx="11"/>
          </p:nvPr>
        </p:nvSpPr>
        <p:spPr/>
        <p:txBody>
          <a:bodyPr rtlCol="0"/>
          <a:lstStyle/>
          <a:p>
            <a:pPr rtl="0"/>
            <a:endParaRPr lang="tr-TR" noProof="0"/>
          </a:p>
        </p:txBody>
      </p:sp>
      <p:sp>
        <p:nvSpPr>
          <p:cNvPr id="7" name="Slayt Numarası Yer Tutucusu 6"/>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217908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Resim Yazısı İçeren Panoramik Resim">
    <p:spTree>
      <p:nvGrpSpPr>
        <p:cNvPr id="1" name=""/>
        <p:cNvGrpSpPr/>
        <p:nvPr/>
      </p:nvGrpSpPr>
      <p:grpSpPr>
        <a:xfrm>
          <a:off x="0" y="0"/>
          <a:ext cx="0" cy="0"/>
          <a:chOff x="0" y="0"/>
          <a:chExt cx="0" cy="0"/>
        </a:xfrm>
      </p:grpSpPr>
      <p:pic>
        <p:nvPicPr>
          <p:cNvPr id="8" name="Resim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0" y="4732865"/>
            <a:ext cx="10131427" cy="566738"/>
          </a:xfrm>
        </p:spPr>
        <p:txBody>
          <a:bodyPr rtlCol="0" anchor="b">
            <a:normAutofit/>
          </a:bodyPr>
          <a:lstStyle>
            <a:lvl1pPr algn="l">
              <a:defRPr sz="2400" b="0"/>
            </a:lvl1pPr>
          </a:lstStyle>
          <a:p>
            <a:pPr rtl="0"/>
            <a:r>
              <a:rPr lang="tr-TR" noProof="0"/>
              <a:t>Asıl başlık stilini düzenlemek için tıklayın</a:t>
            </a:r>
          </a:p>
        </p:txBody>
      </p:sp>
      <p:sp>
        <p:nvSpPr>
          <p:cNvPr id="3" name="Resim Yer Tutucusu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TR" noProof="0"/>
              <a:t>Resim eklemek için simgeye tıklayın</a:t>
            </a:r>
          </a:p>
        </p:txBody>
      </p:sp>
      <p:sp>
        <p:nvSpPr>
          <p:cNvPr id="4" name="Metin Yer Tutucusu 3"/>
          <p:cNvSpPr>
            <a:spLocks noGrp="1"/>
          </p:cNvSpPr>
          <p:nvPr>
            <p:ph type="body" sz="half" idx="2"/>
          </p:nvPr>
        </p:nvSpPr>
        <p:spPr>
          <a:xfrm>
            <a:off x="685800" y="5299603"/>
            <a:ext cx="10131427" cy="493712"/>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noProof="0"/>
              <a:t>Asıl metin stillerini düzenlemek için tıklayın</a:t>
            </a:r>
          </a:p>
        </p:txBody>
      </p:sp>
      <p:sp>
        <p:nvSpPr>
          <p:cNvPr id="5" name="Tarih Yer Tutucusu 4"/>
          <p:cNvSpPr>
            <a:spLocks noGrp="1"/>
          </p:cNvSpPr>
          <p:nvPr>
            <p:ph type="dt" sz="half" idx="10"/>
          </p:nvPr>
        </p:nvSpPr>
        <p:spPr/>
        <p:txBody>
          <a:bodyPr rtlCol="0"/>
          <a:lstStyle/>
          <a:p>
            <a:pPr rtl="0"/>
            <a:fld id="{886CFEBA-2ED9-426E-B6BF-6B321A61B417}" type="datetime1">
              <a:rPr lang="tr-TR" noProof="0" smtClean="0"/>
              <a:t>2.09.2022</a:t>
            </a:fld>
            <a:endParaRPr lang="tr-TR" noProof="0"/>
          </a:p>
        </p:txBody>
      </p:sp>
      <p:sp>
        <p:nvSpPr>
          <p:cNvPr id="6" name="Alt Bilgi Yer Tutucusu 5"/>
          <p:cNvSpPr>
            <a:spLocks noGrp="1"/>
          </p:cNvSpPr>
          <p:nvPr>
            <p:ph type="ftr" sz="quarter" idx="11"/>
          </p:nvPr>
        </p:nvSpPr>
        <p:spPr/>
        <p:txBody>
          <a:bodyPr rtlCol="0"/>
          <a:lstStyle/>
          <a:p>
            <a:pPr rtl="0"/>
            <a:endParaRPr lang="tr-TR" noProof="0"/>
          </a:p>
        </p:txBody>
      </p:sp>
      <p:sp>
        <p:nvSpPr>
          <p:cNvPr id="7" name="Slayt Numarası Yer Tutucusu 6"/>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3386312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7" name="Resim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1" y="609601"/>
            <a:ext cx="10131427" cy="3124199"/>
          </a:xfrm>
        </p:spPr>
        <p:txBody>
          <a:bodyPr rtlCol="0" anchor="ctr">
            <a:normAutofit/>
          </a:bodyPr>
          <a:lstStyle>
            <a:lvl1pPr algn="l">
              <a:defRPr sz="3200" b="0" cap="none"/>
            </a:lvl1pPr>
          </a:lstStyle>
          <a:p>
            <a:pPr rtl="0"/>
            <a:r>
              <a:rPr lang="tr-TR" noProof="0"/>
              <a:t>Asıl başlık stilini düzenlemek için tıklayın</a:t>
            </a:r>
          </a:p>
        </p:txBody>
      </p:sp>
      <p:sp>
        <p:nvSpPr>
          <p:cNvPr id="3" name="Metin Yer Tutucusu 2"/>
          <p:cNvSpPr>
            <a:spLocks noGrp="1"/>
          </p:cNvSpPr>
          <p:nvPr>
            <p:ph type="body" idx="1"/>
          </p:nvPr>
        </p:nvSpPr>
        <p:spPr>
          <a:xfrm>
            <a:off x="685800" y="4343400"/>
            <a:ext cx="10131428" cy="1447800"/>
          </a:xfrm>
        </p:spPr>
        <p:txBody>
          <a:bodyPr rtlCol="0"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noProof="0"/>
              <a:t>Asıl metin stillerini düzenlemek için tıklayın</a:t>
            </a:r>
          </a:p>
        </p:txBody>
      </p:sp>
      <p:sp>
        <p:nvSpPr>
          <p:cNvPr id="4" name="Tarih Yer Tutucusu 3"/>
          <p:cNvSpPr>
            <a:spLocks noGrp="1"/>
          </p:cNvSpPr>
          <p:nvPr>
            <p:ph type="dt" sz="half" idx="10"/>
          </p:nvPr>
        </p:nvSpPr>
        <p:spPr/>
        <p:txBody>
          <a:bodyPr rtlCol="0"/>
          <a:lstStyle/>
          <a:p>
            <a:pPr rtl="0"/>
            <a:fld id="{E9D8940E-8D5C-4B66-A9A4-8A45A4CDB99E}"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349800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Resim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Metin Kutusu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tr-TR" sz="8000" noProof="0">
                <a:solidFill>
                  <a:schemeClr val="tx1"/>
                </a:solidFill>
                <a:effectLst/>
              </a:rPr>
              <a:t>”</a:t>
            </a:r>
          </a:p>
        </p:txBody>
      </p:sp>
      <p:sp>
        <p:nvSpPr>
          <p:cNvPr id="14" name="Metin Kutusu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tr-TR" sz="8000" noProof="0">
                <a:solidFill>
                  <a:schemeClr val="tx1"/>
                </a:solidFill>
                <a:effectLst/>
              </a:rPr>
              <a:t>“</a:t>
            </a:r>
          </a:p>
        </p:txBody>
      </p:sp>
      <p:sp>
        <p:nvSpPr>
          <p:cNvPr id="16" name="Başlık 1"/>
          <p:cNvSpPr>
            <a:spLocks noGrp="1"/>
          </p:cNvSpPr>
          <p:nvPr>
            <p:ph type="title"/>
          </p:nvPr>
        </p:nvSpPr>
        <p:spPr>
          <a:xfrm>
            <a:off x="992267" y="609601"/>
            <a:ext cx="9550399" cy="2743199"/>
          </a:xfrm>
        </p:spPr>
        <p:txBody>
          <a:bodyPr rtlCol="0" anchor="ctr">
            <a:normAutofit/>
          </a:bodyPr>
          <a:lstStyle>
            <a:lvl1pPr algn="l">
              <a:defRPr sz="3200" b="0" cap="none">
                <a:solidFill>
                  <a:schemeClr val="tx1"/>
                </a:solidFill>
              </a:defRPr>
            </a:lvl1pPr>
          </a:lstStyle>
          <a:p>
            <a:pPr rtl="0"/>
            <a:r>
              <a:rPr lang="tr-TR" noProof="0"/>
              <a:t>Asıl başlık stilini düzenlemek için tıklayın</a:t>
            </a:r>
          </a:p>
        </p:txBody>
      </p:sp>
      <p:sp>
        <p:nvSpPr>
          <p:cNvPr id="10" name="Metin Yer Tutucusu 9"/>
          <p:cNvSpPr>
            <a:spLocks noGrp="1"/>
          </p:cNvSpPr>
          <p:nvPr>
            <p:ph type="body" sz="quarter" idx="13"/>
          </p:nvPr>
        </p:nvSpPr>
        <p:spPr>
          <a:xfrm>
            <a:off x="1097875" y="3352800"/>
            <a:ext cx="9339184" cy="381000"/>
          </a:xfrm>
        </p:spPr>
        <p:txBody>
          <a:bodyPr rtlCol="0"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tr-TR" noProof="0"/>
              <a:t>Asıl metin stillerini düzenlemek için tıklayın</a:t>
            </a:r>
          </a:p>
        </p:txBody>
      </p:sp>
      <p:sp>
        <p:nvSpPr>
          <p:cNvPr id="3" name="Metin Yer Tutucusu 2"/>
          <p:cNvSpPr>
            <a:spLocks noGrp="1"/>
          </p:cNvSpPr>
          <p:nvPr>
            <p:ph type="body" idx="1"/>
          </p:nvPr>
        </p:nvSpPr>
        <p:spPr>
          <a:xfrm>
            <a:off x="687465" y="4343400"/>
            <a:ext cx="10152367" cy="1447800"/>
          </a:xfrm>
        </p:spPr>
        <p:txBody>
          <a:bodyPr rtlCol="0"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noProof="0"/>
              <a:t>Asıl metin stillerini düzenlemek için tıklayın</a:t>
            </a:r>
          </a:p>
        </p:txBody>
      </p:sp>
      <p:sp>
        <p:nvSpPr>
          <p:cNvPr id="4" name="Tarih Yer Tutucusu 3"/>
          <p:cNvSpPr>
            <a:spLocks noGrp="1"/>
          </p:cNvSpPr>
          <p:nvPr>
            <p:ph type="dt" sz="half" idx="10"/>
          </p:nvPr>
        </p:nvSpPr>
        <p:spPr/>
        <p:txBody>
          <a:bodyPr rtlCol="0"/>
          <a:lstStyle/>
          <a:p>
            <a:pPr rtl="0"/>
            <a:fld id="{3910168E-65EE-4211-A1E7-F13AF0F23E5B}"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320505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d Kartı">
    <p:spTree>
      <p:nvGrpSpPr>
        <p:cNvPr id="1" name=""/>
        <p:cNvGrpSpPr/>
        <p:nvPr/>
      </p:nvGrpSpPr>
      <p:grpSpPr>
        <a:xfrm>
          <a:off x="0" y="0"/>
          <a:ext cx="0" cy="0"/>
          <a:chOff x="0" y="0"/>
          <a:chExt cx="0" cy="0"/>
        </a:xfrm>
      </p:grpSpPr>
      <p:pic>
        <p:nvPicPr>
          <p:cNvPr id="7" name="Resim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2" y="3308581"/>
            <a:ext cx="10131425" cy="1468800"/>
          </a:xfrm>
        </p:spPr>
        <p:txBody>
          <a:bodyPr rtlCol="0" anchor="b">
            <a:normAutofit/>
          </a:bodyPr>
          <a:lstStyle>
            <a:lvl1pPr algn="l">
              <a:defRPr sz="3200" b="0" cap="none"/>
            </a:lvl1pPr>
          </a:lstStyle>
          <a:p>
            <a:pPr rtl="0"/>
            <a:r>
              <a:rPr lang="tr-TR" noProof="0"/>
              <a:t>Asıl başlık stilini düzenlemek için tıklayın</a:t>
            </a:r>
          </a:p>
        </p:txBody>
      </p:sp>
      <p:sp>
        <p:nvSpPr>
          <p:cNvPr id="3" name="Metin Yer Tutucusu 2"/>
          <p:cNvSpPr>
            <a:spLocks noGrp="1"/>
          </p:cNvSpPr>
          <p:nvPr>
            <p:ph type="body" idx="1"/>
          </p:nvPr>
        </p:nvSpPr>
        <p:spPr>
          <a:xfrm>
            <a:off x="685801" y="4777381"/>
            <a:ext cx="10131426" cy="860400"/>
          </a:xfrm>
        </p:spPr>
        <p:txBody>
          <a:bodyPr rtlCol="0"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noProof="0"/>
              <a:t>Asıl metin stillerini düzenlemek için tıklayın</a:t>
            </a:r>
          </a:p>
        </p:txBody>
      </p:sp>
      <p:sp>
        <p:nvSpPr>
          <p:cNvPr id="4" name="Tarih Yer Tutucusu 3"/>
          <p:cNvSpPr>
            <a:spLocks noGrp="1"/>
          </p:cNvSpPr>
          <p:nvPr>
            <p:ph type="dt" sz="half" idx="10"/>
          </p:nvPr>
        </p:nvSpPr>
        <p:spPr/>
        <p:txBody>
          <a:bodyPr rtlCol="0"/>
          <a:lstStyle/>
          <a:p>
            <a:pPr rtl="0"/>
            <a:fld id="{97C1386C-78C2-4022-B6A2-D9D82F89FFFF}"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2178569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pic>
        <p:nvPicPr>
          <p:cNvPr id="11" name="Resim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Metin Kutusu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tr-TR" sz="8000" noProof="0">
                <a:solidFill>
                  <a:schemeClr val="tx1"/>
                </a:solidFill>
                <a:effectLst/>
              </a:rPr>
              <a:t>”</a:t>
            </a:r>
          </a:p>
        </p:txBody>
      </p:sp>
      <p:sp>
        <p:nvSpPr>
          <p:cNvPr id="14" name="Metin Kutusu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tr-TR" sz="8000" noProof="0">
                <a:solidFill>
                  <a:schemeClr val="tx1"/>
                </a:solidFill>
                <a:effectLst/>
              </a:rPr>
              <a:t>“</a:t>
            </a:r>
          </a:p>
        </p:txBody>
      </p:sp>
      <p:sp>
        <p:nvSpPr>
          <p:cNvPr id="16" name="Başlık 1"/>
          <p:cNvSpPr>
            <a:spLocks noGrp="1"/>
          </p:cNvSpPr>
          <p:nvPr>
            <p:ph type="title"/>
          </p:nvPr>
        </p:nvSpPr>
        <p:spPr>
          <a:xfrm>
            <a:off x="992267" y="609601"/>
            <a:ext cx="9550399" cy="2743199"/>
          </a:xfrm>
        </p:spPr>
        <p:txBody>
          <a:bodyPr rtlCol="0" anchor="ctr">
            <a:normAutofit/>
          </a:bodyPr>
          <a:lstStyle>
            <a:lvl1pPr algn="l">
              <a:defRPr sz="3200" b="0" cap="none">
                <a:solidFill>
                  <a:schemeClr val="tx1"/>
                </a:solidFill>
              </a:defRPr>
            </a:lvl1pPr>
          </a:lstStyle>
          <a:p>
            <a:pPr rtl="0"/>
            <a:r>
              <a:rPr lang="tr-TR" noProof="0"/>
              <a:t>Asıl başlık stilini düzenlemek için tıklayın</a:t>
            </a:r>
          </a:p>
        </p:txBody>
      </p:sp>
      <p:sp>
        <p:nvSpPr>
          <p:cNvPr id="10" name="Metin Yer Tutucusu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rtl="0">
              <a:spcBef>
                <a:spcPct val="0"/>
              </a:spcBef>
              <a:buNone/>
            </a:pPr>
            <a:r>
              <a:rPr lang="tr-TR" noProof="0"/>
              <a:t>Asıl metin stillerini düzenlemek için tıklayın</a:t>
            </a:r>
          </a:p>
        </p:txBody>
      </p:sp>
      <p:sp>
        <p:nvSpPr>
          <p:cNvPr id="3" name="Metin Yer Tutucusu 2"/>
          <p:cNvSpPr>
            <a:spLocks noGrp="1"/>
          </p:cNvSpPr>
          <p:nvPr>
            <p:ph type="body" idx="1"/>
          </p:nvPr>
        </p:nvSpPr>
        <p:spPr>
          <a:xfrm>
            <a:off x="685799" y="4775200"/>
            <a:ext cx="10135436" cy="1016000"/>
          </a:xfrm>
        </p:spPr>
        <p:txBody>
          <a:bodyPr rtlCol="0"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noProof="0"/>
              <a:t>Asıl metin stillerini düzenlemek için tıklayın</a:t>
            </a:r>
          </a:p>
        </p:txBody>
      </p:sp>
      <p:sp>
        <p:nvSpPr>
          <p:cNvPr id="4" name="Tarih Yer Tutucusu 3"/>
          <p:cNvSpPr>
            <a:spLocks noGrp="1"/>
          </p:cNvSpPr>
          <p:nvPr>
            <p:ph type="dt" sz="half" idx="10"/>
          </p:nvPr>
        </p:nvSpPr>
        <p:spPr/>
        <p:txBody>
          <a:bodyPr rtlCol="0"/>
          <a:lstStyle/>
          <a:p>
            <a:pPr rtl="0"/>
            <a:fld id="{8E35B63F-4502-4CBC-B780-014ACCD5B1F0}"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3044187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pic>
        <p:nvPicPr>
          <p:cNvPr id="8" name="Resim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Başlık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rtl="0"/>
            <a:r>
              <a:rPr lang="tr-TR" noProof="0"/>
              <a:t>Asıl başlık stilini düzenlemek için tıklayın</a:t>
            </a:r>
          </a:p>
        </p:txBody>
      </p:sp>
      <p:sp>
        <p:nvSpPr>
          <p:cNvPr id="10" name="Metin Yer Tutucusu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rtl="0">
              <a:spcBef>
                <a:spcPct val="0"/>
              </a:spcBef>
              <a:buNone/>
            </a:pPr>
            <a:r>
              <a:rPr lang="tr-TR" noProof="0"/>
              <a:t>Asıl metin stillerini düzenlemek için tıklayın</a:t>
            </a:r>
          </a:p>
        </p:txBody>
      </p:sp>
      <p:sp>
        <p:nvSpPr>
          <p:cNvPr id="3" name="Metin Yer Tutucusu 2"/>
          <p:cNvSpPr>
            <a:spLocks noGrp="1"/>
          </p:cNvSpPr>
          <p:nvPr>
            <p:ph type="body" idx="1"/>
          </p:nvPr>
        </p:nvSpPr>
        <p:spPr>
          <a:xfrm>
            <a:off x="685800" y="4343400"/>
            <a:ext cx="10131428" cy="1447800"/>
          </a:xfrm>
        </p:spPr>
        <p:txBody>
          <a:bodyPr rtlCol="0"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noProof="0"/>
              <a:t>Asıl metin stillerini düzenlemek için tıklayın</a:t>
            </a:r>
          </a:p>
        </p:txBody>
      </p:sp>
      <p:sp>
        <p:nvSpPr>
          <p:cNvPr id="4" name="Tarih Yer Tutucusu 3"/>
          <p:cNvSpPr>
            <a:spLocks noGrp="1"/>
          </p:cNvSpPr>
          <p:nvPr>
            <p:ph type="dt" sz="half" idx="10"/>
          </p:nvPr>
        </p:nvSpPr>
        <p:spPr/>
        <p:txBody>
          <a:bodyPr rtlCol="0"/>
          <a:lstStyle/>
          <a:p>
            <a:pPr rtl="0"/>
            <a:fld id="{DB580EEC-D266-4D78-9655-7C125D9A3E8A}"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4285960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Resim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Başlık 1"/>
          <p:cNvSpPr>
            <a:spLocks noGrp="1"/>
          </p:cNvSpPr>
          <p:nvPr>
            <p:ph type="title"/>
          </p:nvPr>
        </p:nvSpPr>
        <p:spPr>
          <a:xfrm>
            <a:off x="685801" y="609600"/>
            <a:ext cx="10131425" cy="1456267"/>
          </a:xfrm>
        </p:spPr>
        <p:txBody>
          <a:bodyPr rtlCol="0"/>
          <a:lstStyle/>
          <a:p>
            <a:pPr rtl="0"/>
            <a:r>
              <a:rPr lang="tr-TR" noProof="0"/>
              <a:t>Asıl başlık stilini düzenlemek için tıklayın</a:t>
            </a:r>
          </a:p>
        </p:txBody>
      </p:sp>
      <p:sp>
        <p:nvSpPr>
          <p:cNvPr id="3" name="Dikey Metin Yer Tutucusu 2"/>
          <p:cNvSpPr>
            <a:spLocks noGrp="1"/>
          </p:cNvSpPr>
          <p:nvPr>
            <p:ph type="body" orient="vert" idx="1"/>
          </p:nvPr>
        </p:nvSpPr>
        <p:spPr/>
        <p:txBody>
          <a:bodyPr vert="eaVert" rtlCol="0" anchor="t"/>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p:cNvSpPr>
            <a:spLocks noGrp="1"/>
          </p:cNvSpPr>
          <p:nvPr>
            <p:ph type="dt" sz="half" idx="10"/>
          </p:nvPr>
        </p:nvSpPr>
        <p:spPr/>
        <p:txBody>
          <a:bodyPr rtlCol="0"/>
          <a:lstStyle/>
          <a:p>
            <a:pPr rtl="0"/>
            <a:fld id="{F7C98E72-8FE5-4189-976C-241E1FC0D5DA}"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2202126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Resim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ikey Başlık 1"/>
          <p:cNvSpPr>
            <a:spLocks noGrp="1"/>
          </p:cNvSpPr>
          <p:nvPr>
            <p:ph type="title" orient="vert"/>
          </p:nvPr>
        </p:nvSpPr>
        <p:spPr>
          <a:xfrm>
            <a:off x="8658675" y="609599"/>
            <a:ext cx="2158552" cy="5181601"/>
          </a:xfrm>
        </p:spPr>
        <p:txBody>
          <a:bodyPr vert="eaVert" rtlCol="0"/>
          <a:lstStyle/>
          <a:p>
            <a:pPr rtl="0"/>
            <a:r>
              <a:rPr lang="tr-TR" noProof="0"/>
              <a:t>Asıl başlık stilini düzenlemek için tıklayın</a:t>
            </a:r>
          </a:p>
        </p:txBody>
      </p:sp>
      <p:sp>
        <p:nvSpPr>
          <p:cNvPr id="3" name="Dikey Metin Yer Tutucusu 2"/>
          <p:cNvSpPr>
            <a:spLocks noGrp="1"/>
          </p:cNvSpPr>
          <p:nvPr>
            <p:ph type="body" orient="vert" idx="1"/>
          </p:nvPr>
        </p:nvSpPr>
        <p:spPr>
          <a:xfrm>
            <a:off x="685800" y="609600"/>
            <a:ext cx="7832116" cy="5181600"/>
          </a:xfrm>
        </p:spPr>
        <p:txBody>
          <a:bodyPr vert="eaVert" rtlCol="0" anchor="t"/>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p:cNvSpPr>
            <a:spLocks noGrp="1"/>
          </p:cNvSpPr>
          <p:nvPr>
            <p:ph type="dt" sz="half" idx="10"/>
          </p:nvPr>
        </p:nvSpPr>
        <p:spPr/>
        <p:txBody>
          <a:bodyPr rtlCol="0"/>
          <a:lstStyle/>
          <a:p>
            <a:pPr rtl="0"/>
            <a:fld id="{D9012E1C-DBDB-4D97-9809-D7C14D3DC78D}" type="datetime1">
              <a:rPr lang="tr-TR" noProof="0" smtClean="0"/>
              <a:t>2.09.2022</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9E57DC2-970A-4B3E-BB1C-7A09969E49DF}" type="slidenum">
              <a:rPr lang="tr-TR" noProof="0" smtClean="0"/>
              <a:t>‹#›</a:t>
            </a:fld>
            <a:endParaRPr lang="tr-TR" noProof="0"/>
          </a:p>
        </p:txBody>
      </p:sp>
    </p:spTree>
    <p:extLst>
      <p:ext uri="{BB962C8B-B14F-4D97-AF65-F5344CB8AC3E}">
        <p14:creationId xmlns:p14="http://schemas.microsoft.com/office/powerpoint/2010/main" val="244754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pPr rtl="0"/>
            <a:r>
              <a:rPr lang="tr-TR" noProof="0"/>
              <a:t>Asıl başlık stilini düzenlemek için tıklayın</a:t>
            </a:r>
          </a:p>
        </p:txBody>
      </p:sp>
      <p:sp>
        <p:nvSpPr>
          <p:cNvPr id="3" name="Metin Yer Tutucusu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9E56027E-4326-44D0-B20F-6D05BA977D1E}" type="datetime1">
              <a:rPr lang="tr-TR" noProof="0" smtClean="0"/>
              <a:t>2.09.2022</a:t>
            </a:fld>
            <a:endParaRPr lang="tr-TR" noProof="0"/>
          </a:p>
        </p:txBody>
      </p:sp>
      <p:sp>
        <p:nvSpPr>
          <p:cNvPr id="5" name="Alt Bilgi Yer Tutucusu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rtl="0"/>
            <a:endParaRPr lang="tr-TR" noProof="0"/>
          </a:p>
        </p:txBody>
      </p:sp>
      <p:sp>
        <p:nvSpPr>
          <p:cNvPr id="6" name="Slayt Numarası Yer Tutucusu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69E57DC2-970A-4B3E-BB1C-7A09969E49DF}" type="slidenum">
              <a:rPr lang="tr-TR" noProof="0" smtClean="0"/>
              <a:pPr/>
              <a:t>‹#›</a:t>
            </a:fld>
            <a:endParaRPr lang="tr-TR" noProof="0"/>
          </a:p>
        </p:txBody>
      </p:sp>
    </p:spTree>
    <p:extLst>
      <p:ext uri="{BB962C8B-B14F-4D97-AF65-F5344CB8AC3E}">
        <p14:creationId xmlns:p14="http://schemas.microsoft.com/office/powerpoint/2010/main" val="64506576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ufukta uzak dağların göründüğü gece gökyüzü">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Başlık 1">
            <a:extLst>
              <a:ext uri="{FF2B5EF4-FFF2-40B4-BE49-F238E27FC236}">
                <a16:creationId xmlns:a16="http://schemas.microsoft.com/office/drawing/2014/main" id="{340C7600-5BA8-4A54-887F-74AF87750A31}"/>
              </a:ext>
            </a:extLst>
          </p:cNvPr>
          <p:cNvSpPr>
            <a:spLocks noGrp="1"/>
          </p:cNvSpPr>
          <p:nvPr>
            <p:ph type="ctrTitle"/>
          </p:nvPr>
        </p:nvSpPr>
        <p:spPr>
          <a:xfrm>
            <a:off x="1957892" y="1581374"/>
            <a:ext cx="9202233" cy="3394907"/>
          </a:xfrm>
        </p:spPr>
        <p:txBody>
          <a:bodyPr rtlCol="0">
            <a:normAutofit/>
          </a:bodyPr>
          <a:lstStyle/>
          <a:p>
            <a:pPr rtl="0"/>
            <a:r>
              <a:rPr lang="tr" sz="8800" b="1" dirty="0">
                <a:latin typeface="Evogria" panose="02000800000000000000" pitchFamily="2" charset="0"/>
              </a:rPr>
              <a:t>ANADOLU KALESİ</a:t>
            </a:r>
          </a:p>
        </p:txBody>
      </p:sp>
      <p:sp>
        <p:nvSpPr>
          <p:cNvPr id="3" name="Alt Başlık 2">
            <a:extLst>
              <a:ext uri="{FF2B5EF4-FFF2-40B4-BE49-F238E27FC236}">
                <a16:creationId xmlns:a16="http://schemas.microsoft.com/office/drawing/2014/main" id="{AE584786-6548-4BB4-95FD-977AD1F362C6}"/>
              </a:ext>
            </a:extLst>
          </p:cNvPr>
          <p:cNvSpPr>
            <a:spLocks noGrp="1"/>
          </p:cNvSpPr>
          <p:nvPr>
            <p:ph type="subTitle" idx="1"/>
          </p:nvPr>
        </p:nvSpPr>
        <p:spPr>
          <a:xfrm>
            <a:off x="3779519" y="4814917"/>
            <a:ext cx="7197726" cy="1405467"/>
          </a:xfrm>
        </p:spPr>
        <p:txBody>
          <a:bodyPr rtlCol="0">
            <a:normAutofit/>
          </a:bodyPr>
          <a:lstStyle/>
          <a:p>
            <a:pPr rtl="0"/>
            <a:r>
              <a:rPr lang="tr" dirty="0">
                <a:solidFill>
                  <a:schemeClr val="accent1">
                    <a:lumMod val="40000"/>
                    <a:lumOff val="60000"/>
                  </a:schemeClr>
                </a:solidFill>
                <a:latin typeface="Alison" pitchFamily="2" charset="0"/>
              </a:rPr>
              <a:t>   </a:t>
            </a:r>
          </a:p>
        </p:txBody>
      </p:sp>
      <p:sp>
        <p:nvSpPr>
          <p:cNvPr id="4" name="Metin kutusu 3">
            <a:extLst>
              <a:ext uri="{FF2B5EF4-FFF2-40B4-BE49-F238E27FC236}">
                <a16:creationId xmlns:a16="http://schemas.microsoft.com/office/drawing/2014/main" id="{89CBEAB3-89AC-403F-DBEA-AB7159A5ACD6}"/>
              </a:ext>
            </a:extLst>
          </p:cNvPr>
          <p:cNvSpPr txBox="1"/>
          <p:nvPr/>
        </p:nvSpPr>
        <p:spPr>
          <a:xfrm>
            <a:off x="5162811" y="4910369"/>
            <a:ext cx="7197726" cy="769441"/>
          </a:xfrm>
          <a:prstGeom prst="rect">
            <a:avLst/>
          </a:prstGeom>
          <a:noFill/>
        </p:spPr>
        <p:txBody>
          <a:bodyPr wrap="square" rtlCol="0">
            <a:spAutoFit/>
          </a:bodyPr>
          <a:lstStyle/>
          <a:p>
            <a:r>
              <a:rPr lang="tr-TR" sz="4400" dirty="0">
                <a:latin typeface="Atatürk" panose="03000505000000020004" pitchFamily="66" charset="0"/>
              </a:rPr>
              <a:t>Geldikleri gibi giderler…</a:t>
            </a:r>
          </a:p>
        </p:txBody>
      </p:sp>
      <p:sp>
        <p:nvSpPr>
          <p:cNvPr id="6" name="Dikdörtgen: Çapraz Köşeleri Yuvarlatılmış 5">
            <a:extLst>
              <a:ext uri="{FF2B5EF4-FFF2-40B4-BE49-F238E27FC236}">
                <a16:creationId xmlns:a16="http://schemas.microsoft.com/office/drawing/2014/main" id="{FBC83F07-1CC0-FF04-C6E7-0CD246A07F3B}"/>
              </a:ext>
            </a:extLst>
          </p:cNvPr>
          <p:cNvSpPr/>
          <p:nvPr/>
        </p:nvSpPr>
        <p:spPr>
          <a:xfrm>
            <a:off x="-20" y="10"/>
            <a:ext cx="12192000" cy="1403428"/>
          </a:xfrm>
          <a:prstGeom prst="round2DiagRect">
            <a:avLst/>
          </a:prstGeom>
          <a:solidFill>
            <a:schemeClr val="tx1"/>
          </a:solidFill>
          <a:ln>
            <a:noFill/>
          </a:ln>
        </p:spPr>
        <p:style>
          <a:lnRef idx="0">
            <a:scrgbClr r="0" g="0" b="0"/>
          </a:lnRef>
          <a:fillRef idx="0">
            <a:scrgbClr r="0" g="0" b="0"/>
          </a:fillRef>
          <a:effectRef idx="0">
            <a:scrgbClr r="0" g="0" b="0"/>
          </a:effectRef>
          <a:fontRef idx="minor">
            <a:schemeClr val="accent6"/>
          </a:fontRef>
        </p:style>
        <p:txBody>
          <a:bodyPr rtlCol="0" anchor="ctr"/>
          <a:lstStyle/>
          <a:p>
            <a:pPr algn="ctr"/>
            <a:endParaRPr lang="tr-TR"/>
          </a:p>
        </p:txBody>
      </p:sp>
      <p:pic>
        <p:nvPicPr>
          <p:cNvPr id="8" name="Resim 7">
            <a:extLst>
              <a:ext uri="{FF2B5EF4-FFF2-40B4-BE49-F238E27FC236}">
                <a16:creationId xmlns:a16="http://schemas.microsoft.com/office/drawing/2014/main" id="{74C1BD03-D4F1-1BAB-327D-7036174FCC96}"/>
              </a:ext>
            </a:extLst>
          </p:cNvPr>
          <p:cNvPicPr>
            <a:picLocks noChangeAspect="1"/>
          </p:cNvPicPr>
          <p:nvPr/>
        </p:nvPicPr>
        <p:blipFill rotWithShape="1">
          <a:blip r:embed="rId4"/>
          <a:srcRect t="25664" b="24779"/>
          <a:stretch/>
        </p:blipFill>
        <p:spPr>
          <a:xfrm>
            <a:off x="9492354" y="185248"/>
            <a:ext cx="2431218" cy="1204857"/>
          </a:xfrm>
          <a:prstGeom prst="rect">
            <a:avLst/>
          </a:prstGeom>
        </p:spPr>
      </p:pic>
      <p:pic>
        <p:nvPicPr>
          <p:cNvPr id="10" name="Resim 9">
            <a:extLst>
              <a:ext uri="{FF2B5EF4-FFF2-40B4-BE49-F238E27FC236}">
                <a16:creationId xmlns:a16="http://schemas.microsoft.com/office/drawing/2014/main" id="{6960165B-C7A5-98BC-C285-7A1F711DADF1}"/>
              </a:ext>
            </a:extLst>
          </p:cNvPr>
          <p:cNvPicPr>
            <a:picLocks noChangeAspect="1"/>
          </p:cNvPicPr>
          <p:nvPr/>
        </p:nvPicPr>
        <p:blipFill>
          <a:blip r:embed="rId5"/>
          <a:stretch>
            <a:fillRect/>
          </a:stretch>
        </p:blipFill>
        <p:spPr>
          <a:xfrm>
            <a:off x="268428" y="10"/>
            <a:ext cx="2138557" cy="1403428"/>
          </a:xfrm>
          <a:prstGeom prst="rect">
            <a:avLst/>
          </a:prstGeom>
        </p:spPr>
      </p:pic>
      <p:sp>
        <p:nvSpPr>
          <p:cNvPr id="11" name="Metin kutusu 10">
            <a:extLst>
              <a:ext uri="{FF2B5EF4-FFF2-40B4-BE49-F238E27FC236}">
                <a16:creationId xmlns:a16="http://schemas.microsoft.com/office/drawing/2014/main" id="{33439895-927A-7DBE-D3A7-8F3A0B57AE59}"/>
              </a:ext>
            </a:extLst>
          </p:cNvPr>
          <p:cNvSpPr txBox="1"/>
          <p:nvPr/>
        </p:nvSpPr>
        <p:spPr>
          <a:xfrm>
            <a:off x="2926080" y="185248"/>
            <a:ext cx="6002767" cy="1477328"/>
          </a:xfrm>
          <a:prstGeom prst="rect">
            <a:avLst/>
          </a:prstGeom>
          <a:noFill/>
        </p:spPr>
        <p:txBody>
          <a:bodyPr wrap="square" rtlCol="0">
            <a:spAutoFit/>
          </a:bodyPr>
          <a:lstStyle/>
          <a:p>
            <a:pPr algn="ctr"/>
            <a:r>
              <a:rPr lang="tr-TR" sz="3600" b="1" dirty="0">
                <a:solidFill>
                  <a:schemeClr val="bg1">
                    <a:lumMod val="95000"/>
                    <a:lumOff val="5000"/>
                  </a:schemeClr>
                </a:solidFill>
                <a:latin typeface="Times New Roman" pitchFamily="18" charset="0"/>
                <a:cs typeface="Times New Roman" pitchFamily="18" charset="0"/>
              </a:rPr>
              <a:t>Dr. Fikret BAYIR</a:t>
            </a:r>
          </a:p>
          <a:p>
            <a:pPr algn="ctr"/>
            <a:r>
              <a:rPr lang="tr-TR" b="1" dirty="0">
                <a:solidFill>
                  <a:schemeClr val="bg1">
                    <a:lumMod val="95000"/>
                    <a:lumOff val="5000"/>
                  </a:schemeClr>
                </a:solidFill>
                <a:latin typeface="Times New Roman" pitchFamily="18" charset="0"/>
                <a:cs typeface="Times New Roman" pitchFamily="18" charset="0"/>
              </a:rPr>
              <a:t>Zafer Partisi Genel Başkan Yardımcısı</a:t>
            </a:r>
          </a:p>
          <a:p>
            <a:pPr algn="ctr"/>
            <a:r>
              <a:rPr lang="tr-TR" b="1" dirty="0">
                <a:solidFill>
                  <a:schemeClr val="bg1">
                    <a:lumMod val="95000"/>
                    <a:lumOff val="5000"/>
                  </a:schemeClr>
                </a:solidFill>
                <a:latin typeface="Times New Roman" pitchFamily="18" charset="0"/>
                <a:cs typeface="Times New Roman" pitchFamily="18" charset="0"/>
              </a:rPr>
              <a:t>(Milli </a:t>
            </a:r>
            <a:r>
              <a:rPr lang="tr-TR" b="1" dirty="0" err="1">
                <a:solidFill>
                  <a:schemeClr val="bg1">
                    <a:lumMod val="95000"/>
                    <a:lumOff val="5000"/>
                  </a:schemeClr>
                </a:solidFill>
                <a:latin typeface="Times New Roman" pitchFamily="18" charset="0"/>
                <a:cs typeface="Times New Roman" pitchFamily="18" charset="0"/>
              </a:rPr>
              <a:t>Güvevlik</a:t>
            </a:r>
            <a:r>
              <a:rPr lang="tr-TR" b="1" dirty="0">
                <a:solidFill>
                  <a:schemeClr val="bg1">
                    <a:lumMod val="95000"/>
                    <a:lumOff val="5000"/>
                  </a:schemeClr>
                </a:solidFill>
                <a:latin typeface="Times New Roman" pitchFamily="18" charset="0"/>
                <a:cs typeface="Times New Roman" pitchFamily="18" charset="0"/>
              </a:rPr>
              <a:t> Politikaları)</a:t>
            </a:r>
          </a:p>
          <a:p>
            <a:endParaRPr lang="tr-TR" dirty="0">
              <a:solidFill>
                <a:schemeClr val="bg1">
                  <a:lumMod val="95000"/>
                  <a:lumOff val="5000"/>
                </a:schemeClr>
              </a:solidFill>
            </a:endParaRPr>
          </a:p>
        </p:txBody>
      </p:sp>
    </p:spTree>
    <p:extLst>
      <p:ext uri="{BB962C8B-B14F-4D97-AF65-F5344CB8AC3E}">
        <p14:creationId xmlns:p14="http://schemas.microsoft.com/office/powerpoint/2010/main" val="3417721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0805947C-0985-3850-A293-67A973DF138C}"/>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Resim 9">
            <a:extLst>
              <a:ext uri="{FF2B5EF4-FFF2-40B4-BE49-F238E27FC236}">
                <a16:creationId xmlns:a16="http://schemas.microsoft.com/office/drawing/2014/main" id="{2F055532-F7B1-2563-0F15-070EAD9E8470}"/>
              </a:ext>
            </a:extLst>
          </p:cNvPr>
          <p:cNvPicPr>
            <a:picLocks noChangeAspect="1"/>
          </p:cNvPicPr>
          <p:nvPr/>
        </p:nvPicPr>
        <p:blipFill rotWithShape="1">
          <a:blip r:embed="rId2"/>
          <a:srcRect t="25372" b="26991"/>
          <a:stretch/>
        </p:blipFill>
        <p:spPr>
          <a:xfrm>
            <a:off x="434221" y="106989"/>
            <a:ext cx="11497368" cy="5477066"/>
          </a:xfrm>
          <a:prstGeom prst="rect">
            <a:avLst/>
          </a:prstGeom>
        </p:spPr>
      </p:pic>
      <p:pic>
        <p:nvPicPr>
          <p:cNvPr id="12" name="Resim 11">
            <a:extLst>
              <a:ext uri="{FF2B5EF4-FFF2-40B4-BE49-F238E27FC236}">
                <a16:creationId xmlns:a16="http://schemas.microsoft.com/office/drawing/2014/main" id="{4157AC6A-E909-2D9D-CBD4-6FFDD9CB1410}"/>
              </a:ext>
            </a:extLst>
          </p:cNvPr>
          <p:cNvPicPr>
            <a:picLocks noChangeAspect="1"/>
          </p:cNvPicPr>
          <p:nvPr/>
        </p:nvPicPr>
        <p:blipFill>
          <a:blip r:embed="rId3"/>
          <a:stretch>
            <a:fillRect/>
          </a:stretch>
        </p:blipFill>
        <p:spPr>
          <a:xfrm>
            <a:off x="9625569" y="5259226"/>
            <a:ext cx="2436226" cy="1598774"/>
          </a:xfrm>
          <a:prstGeom prst="rect">
            <a:avLst/>
          </a:prstGeom>
        </p:spPr>
      </p:pic>
    </p:spTree>
    <p:extLst>
      <p:ext uri="{BB962C8B-B14F-4D97-AF65-F5344CB8AC3E}">
        <p14:creationId xmlns:p14="http://schemas.microsoft.com/office/powerpoint/2010/main" val="3566931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0A3DEB-14E3-B930-1CEB-946CF890E71F}"/>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25D652CF-98A8-8285-B60E-C8B17A687564}"/>
              </a:ext>
            </a:extLst>
          </p:cNvPr>
          <p:cNvSpPr>
            <a:spLocks noGrp="1"/>
          </p:cNvSpPr>
          <p:nvPr>
            <p:ph idx="1"/>
          </p:nvPr>
        </p:nvSpPr>
        <p:spPr/>
        <p:txBody>
          <a:bodyPr/>
          <a:lstStyle/>
          <a:p>
            <a:pPr marL="0" indent="0">
              <a:buNone/>
            </a:pPr>
            <a:r>
              <a:rPr lang="tr-TR" dirty="0"/>
              <a:t> </a:t>
            </a:r>
          </a:p>
        </p:txBody>
      </p:sp>
      <p:graphicFrame>
        <p:nvGraphicFramePr>
          <p:cNvPr id="4" name="Diyagram 3">
            <a:extLst>
              <a:ext uri="{FF2B5EF4-FFF2-40B4-BE49-F238E27FC236}">
                <a16:creationId xmlns:a16="http://schemas.microsoft.com/office/drawing/2014/main" id="{D53F6005-357B-2C9C-7404-F3120569CA6E}"/>
              </a:ext>
            </a:extLst>
          </p:cNvPr>
          <p:cNvGraphicFramePr/>
          <p:nvPr>
            <p:extLst>
              <p:ext uri="{D42A27DB-BD31-4B8C-83A1-F6EECF244321}">
                <p14:modId xmlns:p14="http://schemas.microsoft.com/office/powerpoint/2010/main" val="4269867184"/>
              </p:ext>
            </p:extLst>
          </p:nvPr>
        </p:nvGraphicFramePr>
        <p:xfrm>
          <a:off x="1374774" y="1186649"/>
          <a:ext cx="9445214" cy="6352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etin kutusu 5">
            <a:extLst>
              <a:ext uri="{FF2B5EF4-FFF2-40B4-BE49-F238E27FC236}">
                <a16:creationId xmlns:a16="http://schemas.microsoft.com/office/drawing/2014/main" id="{FA9F35F9-410C-23C8-393B-EA7D9949E16F}"/>
              </a:ext>
            </a:extLst>
          </p:cNvPr>
          <p:cNvSpPr txBox="1"/>
          <p:nvPr/>
        </p:nvSpPr>
        <p:spPr>
          <a:xfrm>
            <a:off x="2846773" y="801928"/>
            <a:ext cx="6498454" cy="769441"/>
          </a:xfrm>
          <a:prstGeom prst="rect">
            <a:avLst/>
          </a:prstGeom>
          <a:noFill/>
        </p:spPr>
        <p:txBody>
          <a:bodyPr wrap="square" rtlCol="0">
            <a:spAutoFit/>
          </a:bodyPr>
          <a:lstStyle/>
          <a:p>
            <a:r>
              <a:rPr lang="tr-TR" sz="4400" dirty="0">
                <a:latin typeface="Evogria" panose="02000800000000000000" pitchFamily="2" charset="0"/>
              </a:rPr>
              <a:t>ANADOLU KALESİ PROJESİ</a:t>
            </a:r>
          </a:p>
        </p:txBody>
      </p:sp>
    </p:spTree>
    <p:extLst>
      <p:ext uri="{BB962C8B-B14F-4D97-AF65-F5344CB8AC3E}">
        <p14:creationId xmlns:p14="http://schemas.microsoft.com/office/powerpoint/2010/main" val="3440450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CD7D4B-5526-B77E-223C-EB1435D3F4E1}"/>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0DBD25C8-B5E3-F1E4-3C4A-99E8DAE36490}"/>
              </a:ext>
            </a:extLst>
          </p:cNvPr>
          <p:cNvSpPr>
            <a:spLocks noGrp="1"/>
          </p:cNvSpPr>
          <p:nvPr>
            <p:ph idx="1"/>
          </p:nvPr>
        </p:nvSpPr>
        <p:spPr/>
        <p:txBody>
          <a:bodyPr/>
          <a:lstStyle/>
          <a:p>
            <a:pPr marL="0" indent="0">
              <a:buNone/>
            </a:pPr>
            <a:r>
              <a:rPr lang="tr-TR" dirty="0"/>
              <a:t> </a:t>
            </a:r>
          </a:p>
        </p:txBody>
      </p:sp>
      <p:sp>
        <p:nvSpPr>
          <p:cNvPr id="4" name="Metin kutusu 3">
            <a:extLst>
              <a:ext uri="{FF2B5EF4-FFF2-40B4-BE49-F238E27FC236}">
                <a16:creationId xmlns:a16="http://schemas.microsoft.com/office/drawing/2014/main" id="{E749985D-ADCF-BA4E-03C9-3CF94D810E69}"/>
              </a:ext>
            </a:extLst>
          </p:cNvPr>
          <p:cNvSpPr txBox="1"/>
          <p:nvPr/>
        </p:nvSpPr>
        <p:spPr>
          <a:xfrm>
            <a:off x="928468" y="718279"/>
            <a:ext cx="9888758" cy="5940088"/>
          </a:xfrm>
          <a:prstGeom prst="rect">
            <a:avLst/>
          </a:prstGeom>
          <a:noFill/>
        </p:spPr>
        <p:txBody>
          <a:bodyPr wrap="square" rtlCol="0">
            <a:spAutoFit/>
          </a:bodyPr>
          <a:lstStyle/>
          <a:p>
            <a:r>
              <a:rPr lang="tr-TR" sz="2000" dirty="0"/>
              <a:t>İlgi: 		(a) 28 Temmuz 1951 tarihli, Mültecilerin Hukuki Durumuna dair Birleşmiş Milletler 			Sözleşmesi,</a:t>
            </a:r>
          </a:p>
          <a:p>
            <a:endParaRPr lang="tr-TR" sz="2000" dirty="0"/>
          </a:p>
          <a:p>
            <a:r>
              <a:rPr lang="tr-TR" sz="2000" dirty="0"/>
              <a:t>		(b) Birleşmiş Milletler Genel Kurulunun 2198 sayılı kararı ile kabul edilen, Mültecilerin 		Hukuki Durumuna İlişkin 1967 New York Protokolü</a:t>
            </a:r>
          </a:p>
          <a:p>
            <a:endParaRPr lang="tr-TR" sz="2000" dirty="0"/>
          </a:p>
          <a:p>
            <a:r>
              <a:rPr lang="tr-TR" sz="2000" dirty="0"/>
              <a:t>		(c) 20 Temmuz 2002 tarihli Avrupa Birliği Geçici Koruma Yönergesi</a:t>
            </a:r>
          </a:p>
          <a:p>
            <a:endParaRPr lang="tr-TR" sz="2000" dirty="0"/>
          </a:p>
          <a:p>
            <a:r>
              <a:rPr lang="tr-TR" sz="2000" dirty="0"/>
              <a:t>		(d) 4 Nisan 2013 tarihinde kabul edilen 6458 sayılı Yabancılar ve Uluslar arası Koruma 		Kanunu</a:t>
            </a:r>
          </a:p>
          <a:p>
            <a:endParaRPr lang="tr-TR" sz="2000" dirty="0"/>
          </a:p>
          <a:p>
            <a:r>
              <a:rPr lang="tr-TR" sz="2000" dirty="0"/>
              <a:t>		(f) 27 Şubat 2003 tarihinde kabul edilen, 5901 sayılı Türk Vatandaşlığı Kanunu</a:t>
            </a:r>
          </a:p>
          <a:p>
            <a:endParaRPr lang="tr-TR" sz="2000" dirty="0"/>
          </a:p>
          <a:p>
            <a:r>
              <a:rPr lang="tr-TR" sz="2000" dirty="0"/>
              <a:t>		(g) 2014/6883 sayılı Geçici Koruma Yönetmeliği</a:t>
            </a:r>
          </a:p>
          <a:p>
            <a:endParaRPr lang="tr-TR" sz="2000" dirty="0"/>
          </a:p>
          <a:p>
            <a:r>
              <a:rPr lang="tr-TR" sz="2000" dirty="0"/>
              <a:t>		(h) 17 Mart 2016 tarih ve 29656 sayılı Yabancılar ve Uluslararası Koruma Kanununun 			Uygulanmasına İlişkin Yönetmelik</a:t>
            </a:r>
          </a:p>
          <a:p>
            <a:endParaRPr lang="tr-TR" sz="2000" dirty="0"/>
          </a:p>
          <a:p>
            <a:r>
              <a:rPr lang="tr-TR" sz="2000" dirty="0"/>
              <a:t>		</a:t>
            </a:r>
          </a:p>
        </p:txBody>
      </p:sp>
    </p:spTree>
    <p:extLst>
      <p:ext uri="{BB962C8B-B14F-4D97-AF65-F5344CB8AC3E}">
        <p14:creationId xmlns:p14="http://schemas.microsoft.com/office/powerpoint/2010/main" val="4194751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4D81A7A-3D52-6C04-F490-43A4EC217D21}"/>
              </a:ext>
            </a:extLst>
          </p:cNvPr>
          <p:cNvSpPr>
            <a:spLocks noGrp="1"/>
          </p:cNvSpPr>
          <p:nvPr>
            <p:ph idx="1"/>
          </p:nvPr>
        </p:nvSpPr>
        <p:spPr/>
        <p:txBody>
          <a:bodyPr/>
          <a:lstStyle/>
          <a:p>
            <a:pPr marL="0" indent="0">
              <a:buNone/>
            </a:pPr>
            <a:r>
              <a:rPr lang="tr-TR" dirty="0"/>
              <a:t> </a:t>
            </a:r>
          </a:p>
        </p:txBody>
      </p:sp>
      <p:sp>
        <p:nvSpPr>
          <p:cNvPr id="8" name="Metin kutusu 7">
            <a:extLst>
              <a:ext uri="{FF2B5EF4-FFF2-40B4-BE49-F238E27FC236}">
                <a16:creationId xmlns:a16="http://schemas.microsoft.com/office/drawing/2014/main" id="{972EADF9-62C9-F693-62D5-B35F0EEE0A5B}"/>
              </a:ext>
            </a:extLst>
          </p:cNvPr>
          <p:cNvSpPr txBox="1"/>
          <p:nvPr/>
        </p:nvSpPr>
        <p:spPr>
          <a:xfrm>
            <a:off x="685801" y="1776805"/>
            <a:ext cx="9886278" cy="2862322"/>
          </a:xfrm>
          <a:prstGeom prst="rect">
            <a:avLst/>
          </a:prstGeom>
          <a:noFill/>
        </p:spPr>
        <p:txBody>
          <a:bodyPr wrap="square" rtlCol="0">
            <a:spAutoFit/>
          </a:bodyPr>
          <a:lstStyle/>
          <a:p>
            <a:r>
              <a:rPr lang="tr-TR" dirty="0"/>
              <a:t>			</a:t>
            </a:r>
            <a:r>
              <a:rPr lang="tr-TR" sz="2000" dirty="0"/>
              <a:t>(ı) 22 Nisan 2014 tarihli Resmi Gazete yayımlanan Kabul ve Barınma Merkezleri 				ile Geri Gönderme Merkezlerinin kurulması, yönetimi işletilmesi, işlettirilmesi ve 			denetimi hakkında yönetmelik</a:t>
            </a:r>
          </a:p>
          <a:p>
            <a:endParaRPr lang="tr-TR" sz="2000" dirty="0"/>
          </a:p>
          <a:p>
            <a:r>
              <a:rPr lang="tr-TR" sz="2000" dirty="0"/>
              <a:t>			(j) 14 Kasım 2013 tarihli Resmi Gazete yayımlanan Göç İdaresi Genel Müdürlüğü 			Taşra Teşkilatı Kuruluş, Görev ve Çalışma Yönetmeliği</a:t>
            </a:r>
          </a:p>
          <a:p>
            <a:endParaRPr lang="tr-TR" sz="2000" dirty="0"/>
          </a:p>
          <a:p>
            <a:r>
              <a:rPr lang="tr-TR" sz="2000" dirty="0"/>
              <a:t>			(k) 2 Şubat 2022 tarihli Resmi Gazete yayımlanan Uluslararası </a:t>
            </a:r>
            <a:r>
              <a:rPr lang="tr-TR" sz="2000" dirty="0" err="1"/>
              <a:t>İçgücü</a:t>
            </a:r>
            <a:r>
              <a:rPr lang="tr-TR" sz="2000" dirty="0"/>
              <a:t> Kanunu 				Uygulama Yönetmeliği</a:t>
            </a:r>
          </a:p>
        </p:txBody>
      </p:sp>
    </p:spTree>
    <p:extLst>
      <p:ext uri="{BB962C8B-B14F-4D97-AF65-F5344CB8AC3E}">
        <p14:creationId xmlns:p14="http://schemas.microsoft.com/office/powerpoint/2010/main" val="2809811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9839BD-3F11-9C8C-DABE-FD8441A5F659}"/>
              </a:ext>
            </a:extLst>
          </p:cNvPr>
          <p:cNvSpPr>
            <a:spLocks noGrp="1"/>
          </p:cNvSpPr>
          <p:nvPr>
            <p:ph type="title"/>
          </p:nvPr>
        </p:nvSpPr>
        <p:spPr>
          <a:xfrm>
            <a:off x="685800" y="2074333"/>
            <a:ext cx="3680885" cy="1371600"/>
          </a:xfrm>
        </p:spPr>
        <p:txBody>
          <a:bodyPr anchor="b">
            <a:normAutofit/>
          </a:bodyPr>
          <a:lstStyle/>
          <a:p>
            <a:r>
              <a:rPr lang="tr-TR" dirty="0"/>
              <a:t> </a:t>
            </a:r>
          </a:p>
        </p:txBody>
      </p:sp>
      <p:pic>
        <p:nvPicPr>
          <p:cNvPr id="5" name="İçerik Yer Tutucusu 4" descr="kişi, açık hava, insanlar, grup içeren bir resim&#10;&#10;Açıklama otomatik olarak oluşturuldu">
            <a:extLst>
              <a:ext uri="{FF2B5EF4-FFF2-40B4-BE49-F238E27FC236}">
                <a16:creationId xmlns:a16="http://schemas.microsoft.com/office/drawing/2014/main" id="{DE50289C-B75D-1891-5549-57E0E0D90F1D}"/>
              </a:ext>
            </a:extLst>
          </p:cNvPr>
          <p:cNvPicPr>
            <a:picLocks noGrp="1" noChangeAspect="1"/>
          </p:cNvPicPr>
          <p:nvPr>
            <p:ph type="pic" idx="4294967295"/>
          </p:nvPr>
        </p:nvPicPr>
        <p:blipFill rotWithShape="1">
          <a:blip r:embed="rId2"/>
          <a:srcRect l="23453" r="9576" b="-1"/>
          <a:stretch/>
        </p:blipFill>
        <p:spPr>
          <a:xfrm>
            <a:off x="4648201" y="609601"/>
            <a:ext cx="6169026" cy="5181600"/>
          </a:xfrm>
          <a:noFill/>
        </p:spPr>
      </p:pic>
      <p:sp>
        <p:nvSpPr>
          <p:cNvPr id="14" name="Text Placeholder 3">
            <a:extLst>
              <a:ext uri="{FF2B5EF4-FFF2-40B4-BE49-F238E27FC236}">
                <a16:creationId xmlns:a16="http://schemas.microsoft.com/office/drawing/2014/main" id="{4C9B2E38-4603-4D8B-0650-376BE933294C}"/>
              </a:ext>
            </a:extLst>
          </p:cNvPr>
          <p:cNvSpPr>
            <a:spLocks noGrp="1"/>
          </p:cNvSpPr>
          <p:nvPr>
            <p:ph type="body" sz="half" idx="2"/>
          </p:nvPr>
        </p:nvSpPr>
        <p:spPr>
          <a:xfrm>
            <a:off x="133165" y="2228295"/>
            <a:ext cx="4515035" cy="3046438"/>
          </a:xfrm>
        </p:spPr>
        <p:txBody>
          <a:bodyPr>
            <a:normAutofit fontScale="92500"/>
          </a:bodyPr>
          <a:lstStyle/>
          <a:p>
            <a:r>
              <a:rPr lang="tr-TR" sz="2400" b="1" dirty="0"/>
              <a:t>Madde - 1: </a:t>
            </a:r>
            <a:r>
              <a:rPr lang="tr-TR" sz="2400" dirty="0"/>
              <a:t>Bu kararnamenin amacı, Türkiye’de bulunan Uluslararası Geçici Koruma statüsündeki yabancılar ile kaçakların, menşe ülkelerine veya istekleri halinde üçüncü ülkelere, emniyet ve güvenle dönmelerine ilişkin usul ve esasları düzenlemektir.</a:t>
            </a:r>
          </a:p>
          <a:p>
            <a:endParaRPr lang="en-US" dirty="0"/>
          </a:p>
        </p:txBody>
      </p:sp>
      <p:sp>
        <p:nvSpPr>
          <p:cNvPr id="10" name="Text Placeholder 3">
            <a:extLst>
              <a:ext uri="{FF2B5EF4-FFF2-40B4-BE49-F238E27FC236}">
                <a16:creationId xmlns:a16="http://schemas.microsoft.com/office/drawing/2014/main" id="{F40579CA-9E22-333C-50FD-B084D9C350CA}"/>
              </a:ext>
            </a:extLst>
          </p:cNvPr>
          <p:cNvSpPr>
            <a:spLocks noGrp="1"/>
          </p:cNvSpPr>
          <p:nvPr>
            <p:ph type="body" sz="half" idx="2"/>
          </p:nvPr>
        </p:nvSpPr>
        <p:spPr>
          <a:xfrm>
            <a:off x="1129527" y="1236914"/>
            <a:ext cx="6164653" cy="1828800"/>
          </a:xfrm>
        </p:spPr>
        <p:txBody>
          <a:bodyPr>
            <a:normAutofit/>
          </a:bodyPr>
          <a:lstStyle/>
          <a:p>
            <a:r>
              <a:rPr lang="tr-TR" sz="5400" dirty="0">
                <a:latin typeface="Evogria" panose="02000800000000000000" pitchFamily="2" charset="0"/>
              </a:rPr>
              <a:t>AMAÇ</a:t>
            </a:r>
            <a:endParaRPr lang="en-US" sz="5400" dirty="0">
              <a:latin typeface="Evogria" panose="02000800000000000000" pitchFamily="2" charset="0"/>
            </a:endParaRPr>
          </a:p>
        </p:txBody>
      </p:sp>
    </p:spTree>
    <p:extLst>
      <p:ext uri="{BB962C8B-B14F-4D97-AF65-F5344CB8AC3E}">
        <p14:creationId xmlns:p14="http://schemas.microsoft.com/office/powerpoint/2010/main" val="606088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424C6134-78F9-74E5-F4B0-D477CE8491E8}"/>
              </a:ext>
            </a:extLst>
          </p:cNvPr>
          <p:cNvSpPr>
            <a:spLocks noGrp="1"/>
          </p:cNvSpPr>
          <p:nvPr>
            <p:ph type="body" sz="half" idx="2"/>
          </p:nvPr>
        </p:nvSpPr>
        <p:spPr>
          <a:xfrm>
            <a:off x="916618" y="738243"/>
            <a:ext cx="9354845" cy="5529391"/>
          </a:xfrm>
        </p:spPr>
        <p:txBody>
          <a:bodyPr>
            <a:normAutofit fontScale="77500" lnSpcReduction="20000"/>
          </a:bodyPr>
          <a:lstStyle/>
          <a:p>
            <a:pPr algn="just"/>
            <a:r>
              <a:rPr lang="tr-TR" sz="3200" b="1" dirty="0"/>
              <a:t>Madde 3</a:t>
            </a:r>
            <a:r>
              <a:rPr lang="tr-TR" sz="3200" dirty="0"/>
              <a:t>- </a:t>
            </a:r>
            <a:r>
              <a:rPr lang="tr-TR" sz="3200" b="1" dirty="0"/>
              <a:t>(a)</a:t>
            </a:r>
            <a:r>
              <a:rPr lang="tr-TR" sz="3200" dirty="0"/>
              <a:t> İlgi (</a:t>
            </a:r>
            <a:r>
              <a:rPr lang="tr-TR" sz="3200" dirty="0" err="1"/>
              <a:t>a;c</a:t>
            </a:r>
            <a:r>
              <a:rPr lang="tr-TR" sz="3200" dirty="0"/>
              <a:t>) uluslar arası sözleşmeler kapsamında hazırlanan ilgi (d) </a:t>
            </a:r>
            <a:r>
              <a:rPr lang="tr-TR" sz="3200" b="1" u="sng" dirty="0"/>
              <a:t>6458 sayılı yasa</a:t>
            </a:r>
            <a:r>
              <a:rPr lang="tr-TR" sz="3200" dirty="0"/>
              <a:t>, Türkiye’deki yabancılar ve uluslar arası koruma işlemlerine ait esasları belirlemiştir. Yasada yabancılar </a:t>
            </a:r>
            <a:r>
              <a:rPr lang="tr-TR" sz="3200" dirty="0">
                <a:solidFill>
                  <a:schemeClr val="bg1"/>
                </a:solidFill>
                <a:highlight>
                  <a:srgbClr val="FFFF00"/>
                </a:highlight>
              </a:rPr>
              <a:t>“</a:t>
            </a:r>
            <a:r>
              <a:rPr lang="tr-TR" sz="3200" b="1" u="sng" dirty="0">
                <a:solidFill>
                  <a:schemeClr val="bg1"/>
                </a:solidFill>
                <a:highlight>
                  <a:srgbClr val="FFFF00"/>
                </a:highlight>
              </a:rPr>
              <a:t>bireysel</a:t>
            </a:r>
            <a:r>
              <a:rPr lang="tr-TR" sz="3200" dirty="0">
                <a:solidFill>
                  <a:schemeClr val="bg1"/>
                </a:solidFill>
                <a:highlight>
                  <a:srgbClr val="FFFF00"/>
                </a:highlight>
              </a:rPr>
              <a:t>” </a:t>
            </a:r>
            <a:r>
              <a:rPr lang="tr-TR" sz="3200" dirty="0"/>
              <a:t>göç ile gelenler ve </a:t>
            </a:r>
            <a:r>
              <a:rPr lang="tr-TR" sz="3200" dirty="0">
                <a:solidFill>
                  <a:schemeClr val="bg1"/>
                </a:solidFill>
                <a:highlight>
                  <a:srgbClr val="FFFF00"/>
                </a:highlight>
              </a:rPr>
              <a:t>“</a:t>
            </a:r>
            <a:r>
              <a:rPr lang="tr-TR" sz="3200" b="1" u="sng" dirty="0">
                <a:solidFill>
                  <a:schemeClr val="bg1"/>
                </a:solidFill>
                <a:highlight>
                  <a:srgbClr val="FFFF00"/>
                </a:highlight>
              </a:rPr>
              <a:t>kitlesel</a:t>
            </a:r>
            <a:r>
              <a:rPr lang="tr-TR" sz="3200" dirty="0">
                <a:solidFill>
                  <a:schemeClr val="bg1"/>
                </a:solidFill>
                <a:highlight>
                  <a:srgbClr val="FFFF00"/>
                </a:highlight>
              </a:rPr>
              <a:t>” </a:t>
            </a:r>
            <a:r>
              <a:rPr lang="tr-TR" sz="3200" dirty="0"/>
              <a:t>göç ile gelenler olmak üzere iki bölümde incelenmiştir.</a:t>
            </a:r>
          </a:p>
          <a:p>
            <a:pPr algn="just"/>
            <a:endParaRPr lang="tr-TR" sz="3200" dirty="0"/>
          </a:p>
          <a:p>
            <a:pPr algn="just"/>
            <a:r>
              <a:rPr lang="tr-TR" sz="3200" b="1" dirty="0"/>
              <a:t>(b)</a:t>
            </a:r>
            <a:r>
              <a:rPr lang="tr-TR" sz="3200" dirty="0"/>
              <a:t> Bireysel düzenli göçle gelen yabancılara ait statüler ilgi (d) kanun Madde 61;63’de belirtilmiştir. Türkiye ilgi (a) Sözleşmeye taraf olmakla birlikte, ilgi (b) protokolle, Mültecilere </a:t>
            </a:r>
            <a:r>
              <a:rPr lang="tr-TR" sz="3200" b="1" u="sng" dirty="0">
                <a:solidFill>
                  <a:schemeClr val="bg1"/>
                </a:solidFill>
                <a:highlight>
                  <a:srgbClr val="FFFF00"/>
                </a:highlight>
              </a:rPr>
              <a:t>coğrafi kısıt </a:t>
            </a:r>
            <a:r>
              <a:rPr lang="tr-TR" sz="3200" dirty="0"/>
              <a:t>(Avrupa’dan gelmiş olma) uygulamasını kabul etmiş ve halen uygulamaktadır.</a:t>
            </a:r>
          </a:p>
          <a:p>
            <a:pPr algn="just"/>
            <a:endParaRPr lang="tr-TR" sz="3200" dirty="0"/>
          </a:p>
          <a:p>
            <a:pPr algn="just"/>
            <a:r>
              <a:rPr lang="tr-TR" sz="3200" b="1" dirty="0"/>
              <a:t>(c)</a:t>
            </a:r>
            <a:r>
              <a:rPr lang="tr-TR" sz="3200" dirty="0"/>
              <a:t> </a:t>
            </a:r>
            <a:r>
              <a:rPr lang="tr-TR" sz="3200" u="sng" dirty="0"/>
              <a:t>Bireysel düzensiz göçle gelenler </a:t>
            </a:r>
            <a:r>
              <a:rPr lang="tr-TR" sz="3200" b="1" u="sng" dirty="0">
                <a:solidFill>
                  <a:schemeClr val="bg1"/>
                </a:solidFill>
                <a:highlight>
                  <a:srgbClr val="FFFF00"/>
                </a:highlight>
              </a:rPr>
              <a:t>“Kaçak”</a:t>
            </a:r>
            <a:r>
              <a:rPr lang="tr-TR" sz="3200" b="1" u="sng" dirty="0">
                <a:solidFill>
                  <a:schemeClr val="bg1"/>
                </a:solidFill>
              </a:rPr>
              <a:t> </a:t>
            </a:r>
            <a:r>
              <a:rPr lang="tr-TR" sz="3200" u="sng" dirty="0"/>
              <a:t>statüsündedir. Bu kapsamdaki yabancılar için </a:t>
            </a:r>
            <a:r>
              <a:rPr lang="tr-TR" sz="3200" b="1" u="sng" dirty="0">
                <a:solidFill>
                  <a:schemeClr val="bg1"/>
                </a:solidFill>
                <a:highlight>
                  <a:srgbClr val="FFFF00"/>
                </a:highlight>
              </a:rPr>
              <a:t>derhal sınır dışı </a:t>
            </a:r>
            <a:r>
              <a:rPr lang="tr-TR" sz="3200" u="sng" dirty="0"/>
              <a:t>etme işlemi yapılması esastır.</a:t>
            </a:r>
          </a:p>
          <a:p>
            <a:endParaRPr lang="tr-TR" dirty="0"/>
          </a:p>
        </p:txBody>
      </p:sp>
    </p:spTree>
    <p:extLst>
      <p:ext uri="{BB962C8B-B14F-4D97-AF65-F5344CB8AC3E}">
        <p14:creationId xmlns:p14="http://schemas.microsoft.com/office/powerpoint/2010/main" val="2527189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kişi, zincir, spor, kalabalık içeren bir resim&#10;&#10;Açıklama otomatik olarak oluşturuldu">
            <a:extLst>
              <a:ext uri="{FF2B5EF4-FFF2-40B4-BE49-F238E27FC236}">
                <a16:creationId xmlns:a16="http://schemas.microsoft.com/office/drawing/2014/main" id="{ACE422F2-9106-F5B0-D1D9-D59468AE0DB7}"/>
              </a:ext>
            </a:extLst>
          </p:cNvPr>
          <p:cNvPicPr>
            <a:picLocks noChangeAspect="1"/>
          </p:cNvPicPr>
          <p:nvPr/>
        </p:nvPicPr>
        <p:blipFill rotWithShape="1">
          <a:blip r:embed="rId2"/>
          <a:srcRect l="18955" r="5073" b="3"/>
          <a:stretch/>
        </p:blipFill>
        <p:spPr>
          <a:xfrm>
            <a:off x="544497" y="1742572"/>
            <a:ext cx="4995334" cy="3649134"/>
          </a:xfrm>
          <a:prstGeom prst="rect">
            <a:avLst/>
          </a:prstGeom>
          <a:noFill/>
        </p:spPr>
      </p:pic>
      <p:sp>
        <p:nvSpPr>
          <p:cNvPr id="4" name="Metin Yer Tutucusu 3">
            <a:extLst>
              <a:ext uri="{FF2B5EF4-FFF2-40B4-BE49-F238E27FC236}">
                <a16:creationId xmlns:a16="http://schemas.microsoft.com/office/drawing/2014/main" id="{6BDF6352-5B9A-D8FF-6A05-733F8F6F4158}"/>
              </a:ext>
            </a:extLst>
          </p:cNvPr>
          <p:cNvSpPr>
            <a:spLocks noGrp="1"/>
          </p:cNvSpPr>
          <p:nvPr>
            <p:ph sz="half" idx="2"/>
          </p:nvPr>
        </p:nvSpPr>
        <p:spPr>
          <a:xfrm>
            <a:off x="5821895" y="1012055"/>
            <a:ext cx="5825608" cy="4779146"/>
          </a:xfrm>
        </p:spPr>
        <p:txBody>
          <a:bodyPr anchor="ctr">
            <a:normAutofit/>
          </a:bodyPr>
          <a:lstStyle/>
          <a:p>
            <a:r>
              <a:rPr lang="tr-TR" b="1" dirty="0"/>
              <a:t>(d)</a:t>
            </a:r>
            <a:r>
              <a:rPr lang="tr-TR" dirty="0"/>
              <a:t> Kitlesel göçle gelenler için, ilgi (d) kanun 91. Madde ile </a:t>
            </a:r>
            <a:r>
              <a:rPr lang="tr-TR" b="1" dirty="0">
                <a:solidFill>
                  <a:schemeClr val="bg1"/>
                </a:solidFill>
                <a:highlight>
                  <a:srgbClr val="FFFF00"/>
                </a:highlight>
              </a:rPr>
              <a:t>“</a:t>
            </a:r>
            <a:r>
              <a:rPr lang="tr-TR" b="1" u="sng" dirty="0">
                <a:solidFill>
                  <a:schemeClr val="bg1"/>
                </a:solidFill>
                <a:highlight>
                  <a:srgbClr val="FFFF00"/>
                </a:highlight>
              </a:rPr>
              <a:t>Geçici Koruma</a:t>
            </a:r>
            <a:r>
              <a:rPr lang="tr-TR" b="1" dirty="0">
                <a:solidFill>
                  <a:schemeClr val="bg1"/>
                </a:solidFill>
                <a:highlight>
                  <a:srgbClr val="FFFF00"/>
                </a:highlight>
              </a:rPr>
              <a:t>” </a:t>
            </a:r>
            <a:r>
              <a:rPr lang="tr-TR" dirty="0">
                <a:solidFill>
                  <a:schemeClr val="bg1"/>
                </a:solidFill>
              </a:rPr>
              <a:t>s</a:t>
            </a:r>
            <a:r>
              <a:rPr lang="tr-TR" dirty="0"/>
              <a:t>tatüsü belirlenmiştir. Ülkesinden ayrılmaya zorlanmış, ayrıldığı ülkeye geri dönemeyen, acil ve geçici koruma bulmak amacıyla kitlesel olarak sınırlarımıza gelen veya sınırlarımızı geçen yabancılara sağlanacak Geçici Koruma işlemlerinin esas ve usulleri, ilgi (g) Geçici Koruma Yönetmeliği ile açıklanmıştır.</a:t>
            </a:r>
          </a:p>
        </p:txBody>
      </p:sp>
    </p:spTree>
    <p:extLst>
      <p:ext uri="{BB962C8B-B14F-4D97-AF65-F5344CB8AC3E}">
        <p14:creationId xmlns:p14="http://schemas.microsoft.com/office/powerpoint/2010/main" val="378670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5C7E35B5-7BAE-B950-A41F-72817D139C8D}"/>
              </a:ext>
            </a:extLst>
          </p:cNvPr>
          <p:cNvPicPr>
            <a:picLocks noChangeAspect="1" noChangeArrowheads="1"/>
          </p:cNvPicPr>
          <p:nvPr/>
        </p:nvPicPr>
        <p:blipFill>
          <a:blip r:embed="rId2" cstate="print"/>
          <a:srcRect l="28050" t="27990" r="31197" b="13421"/>
          <a:stretch>
            <a:fillRect/>
          </a:stretch>
        </p:blipFill>
        <p:spPr bwMode="auto">
          <a:xfrm>
            <a:off x="2583024" y="324073"/>
            <a:ext cx="7025951" cy="6313174"/>
          </a:xfrm>
          <a:prstGeom prst="rect">
            <a:avLst/>
          </a:prstGeom>
          <a:noFill/>
          <a:ln w="9525">
            <a:noFill/>
            <a:miter lim="800000"/>
            <a:headEnd/>
            <a:tailEnd/>
          </a:ln>
        </p:spPr>
      </p:pic>
    </p:spTree>
    <p:extLst>
      <p:ext uri="{BB962C8B-B14F-4D97-AF65-F5344CB8AC3E}">
        <p14:creationId xmlns:p14="http://schemas.microsoft.com/office/powerpoint/2010/main" val="101548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252127CD-E090-DC8E-6761-C4282EDAB9DE}"/>
              </a:ext>
            </a:extLst>
          </p:cNvPr>
          <p:cNvSpPr txBox="1"/>
          <p:nvPr/>
        </p:nvSpPr>
        <p:spPr>
          <a:xfrm>
            <a:off x="861134" y="1083077"/>
            <a:ext cx="5397623" cy="4401205"/>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a:ln>
                  <a:noFill/>
                </a:ln>
                <a:solidFill>
                  <a:schemeClr val="tx1"/>
                </a:solidFill>
                <a:effectLst/>
                <a:latin typeface="Times New Roman" pitchFamily="18" charset="0"/>
                <a:ea typeface="Calibri" pitchFamily="34" charset="0"/>
                <a:cs typeface="Times New Roman" pitchFamily="18" charset="0"/>
              </a:rPr>
              <a:t>(f)</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İlgi (g) Y</a:t>
            </a:r>
            <a:r>
              <a:rPr kumimoji="0" lang="tr-TR" sz="2800" b="0" i="0" u="none" strike="noStrike" cap="none" normalizeH="0" baseline="0">
                <a:ln>
                  <a:noFill/>
                </a:ln>
                <a:solidFill>
                  <a:schemeClr val="tx1"/>
                </a:solidFill>
                <a:effectLst/>
                <a:latin typeface="Calibri"/>
                <a:ea typeface="Calibri" pitchFamily="34" charset="0"/>
                <a:cs typeface="Times New Roman" pitchFamily="18" charset="0"/>
              </a:rPr>
              <a:t>ö</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netmelik 7. Madde 3. Fıkrasına g</a:t>
            </a:r>
            <a:r>
              <a:rPr kumimoji="0" lang="tr-TR" sz="2800" b="0" i="0" u="none" strike="noStrike" cap="none" normalizeH="0" baseline="0">
                <a:ln>
                  <a:noFill/>
                </a:ln>
                <a:solidFill>
                  <a:schemeClr val="tx1"/>
                </a:solidFill>
                <a:effectLst/>
                <a:latin typeface="Calibri"/>
                <a:ea typeface="Calibri" pitchFamily="34" charset="0"/>
                <a:cs typeface="Times New Roman" pitchFamily="18" charset="0"/>
              </a:rPr>
              <a:t>ö</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re, Ge</a:t>
            </a:r>
            <a:r>
              <a:rPr kumimoji="0" lang="tr-TR" sz="2800" b="0" i="0" u="none" strike="noStrike" cap="none" normalizeH="0" baseline="0">
                <a:ln>
                  <a:noFill/>
                </a:ln>
                <a:solidFill>
                  <a:schemeClr val="tx1"/>
                </a:solidFill>
                <a:effectLst/>
                <a:latin typeface="Calibri"/>
                <a:ea typeface="Calibri" pitchFamily="34" charset="0"/>
                <a:cs typeface="Times New Roman" pitchFamily="18" charset="0"/>
              </a:rPr>
              <a:t>ç</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ici Koruma altındaki yabancılar, ilgi </a:t>
            </a:r>
            <a:r>
              <a:rPr kumimoji="0" lang="tr-TR" sz="2800" b="1" i="0" u="none" strike="noStrike" cap="none" normalizeH="0" baseline="0">
                <a:ln>
                  <a:noFill/>
                </a:ln>
                <a:solidFill>
                  <a:schemeClr val="tx1"/>
                </a:solidFill>
                <a:effectLst/>
                <a:latin typeface="Times New Roman" pitchFamily="18" charset="0"/>
                <a:ea typeface="Calibri" pitchFamily="34" charset="0"/>
                <a:cs typeface="Times New Roman" pitchFamily="18" charset="0"/>
              </a:rPr>
              <a:t>(g)</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kanun Madde 61;63</a:t>
            </a:r>
            <a:r>
              <a:rPr kumimoji="0" lang="tr-TR" sz="2800" b="0" i="0" u="none" strike="noStrike" cap="none" normalizeH="0" baseline="0">
                <a:ln>
                  <a:noFill/>
                </a:ln>
                <a:solidFill>
                  <a:schemeClr val="tx1"/>
                </a:solidFill>
                <a:effectLst/>
                <a:latin typeface="Calibri"/>
                <a:ea typeface="Calibri" pitchFamily="34" charset="0"/>
                <a:cs typeface="Times New Roman" pitchFamily="18" charset="0"/>
              </a:rPr>
              <a:t>’</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de belirtilen uluslararası koruma stat</a:t>
            </a:r>
            <a:r>
              <a:rPr kumimoji="0" lang="tr-TR" sz="2800" b="0" i="0" u="none" strike="noStrike" cap="none" normalizeH="0" baseline="0">
                <a:ln>
                  <a:noFill/>
                </a:ln>
                <a:solidFill>
                  <a:schemeClr val="tx1"/>
                </a:solidFill>
                <a:effectLst/>
                <a:latin typeface="Calibri"/>
                <a:ea typeface="Calibri" pitchFamily="34" charset="0"/>
                <a:cs typeface="Times New Roman" pitchFamily="18" charset="0"/>
              </a:rPr>
              <a:t>ü</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lerinden (</a:t>
            </a:r>
            <a:r>
              <a:rPr kumimoji="0" lang="tr-TR" sz="2800" b="1" i="0" u="none" strike="noStrike" cap="none" normalizeH="0" baseline="0">
                <a:ln>
                  <a:noFill/>
                </a:ln>
                <a:solidFill>
                  <a:schemeClr val="tx1"/>
                </a:solidFill>
                <a:effectLst/>
                <a:latin typeface="Times New Roman" pitchFamily="18" charset="0"/>
                <a:ea typeface="Calibri" pitchFamily="34" charset="0"/>
                <a:cs typeface="Times New Roman" pitchFamily="18" charset="0"/>
              </a:rPr>
              <a:t>M</a:t>
            </a:r>
            <a:r>
              <a:rPr kumimoji="0" lang="tr-TR" sz="2800" b="1" i="0" u="none" strike="noStrike" cap="none" normalizeH="0" baseline="0">
                <a:ln>
                  <a:noFill/>
                </a:ln>
                <a:solidFill>
                  <a:schemeClr val="tx1"/>
                </a:solidFill>
                <a:effectLst/>
                <a:latin typeface="Calibri"/>
                <a:ea typeface="Calibri" pitchFamily="34" charset="0"/>
                <a:cs typeface="Times New Roman" pitchFamily="18" charset="0"/>
              </a:rPr>
              <a:t>ü</a:t>
            </a:r>
            <a:r>
              <a:rPr kumimoji="0" lang="tr-TR" sz="2800" b="1" i="0" u="none" strike="noStrike" cap="none" normalizeH="0" baseline="0">
                <a:ln>
                  <a:noFill/>
                </a:ln>
                <a:solidFill>
                  <a:schemeClr val="tx1"/>
                </a:solidFill>
                <a:effectLst/>
                <a:latin typeface="Times New Roman" pitchFamily="18" charset="0"/>
                <a:ea typeface="Calibri" pitchFamily="34" charset="0"/>
                <a:cs typeface="Times New Roman" pitchFamily="18" charset="0"/>
              </a:rPr>
              <a:t>lteci, Şartlı M</a:t>
            </a:r>
            <a:r>
              <a:rPr kumimoji="0" lang="tr-TR" sz="2800" b="1" i="0" u="none" strike="noStrike" cap="none" normalizeH="0" baseline="0">
                <a:ln>
                  <a:noFill/>
                </a:ln>
                <a:solidFill>
                  <a:schemeClr val="tx1"/>
                </a:solidFill>
                <a:effectLst/>
                <a:latin typeface="Calibri"/>
                <a:ea typeface="Calibri" pitchFamily="34" charset="0"/>
                <a:cs typeface="Times New Roman" pitchFamily="18" charset="0"/>
              </a:rPr>
              <a:t>ü</a:t>
            </a:r>
            <a:r>
              <a:rPr kumimoji="0" lang="tr-TR" sz="2800" b="1" i="0" u="none" strike="noStrike" cap="none" normalizeH="0" baseline="0">
                <a:ln>
                  <a:noFill/>
                </a:ln>
                <a:solidFill>
                  <a:schemeClr val="tx1"/>
                </a:solidFill>
                <a:effectLst/>
                <a:latin typeface="Times New Roman" pitchFamily="18" charset="0"/>
                <a:ea typeface="Calibri" pitchFamily="34" charset="0"/>
                <a:cs typeface="Times New Roman" pitchFamily="18" charset="0"/>
              </a:rPr>
              <a:t>lteci, İkincil Koruma</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herhangi birini doğrudan elde etmiş sayılmaz. Bu konu, İlgi (c) Avrupa Birliği S</a:t>
            </a:r>
            <a:r>
              <a:rPr kumimoji="0" lang="tr-TR" sz="2800" b="0" i="0" u="none" strike="noStrike" cap="none" normalizeH="0" baseline="0">
                <a:ln>
                  <a:noFill/>
                </a:ln>
                <a:solidFill>
                  <a:schemeClr val="tx1"/>
                </a:solidFill>
                <a:effectLst/>
                <a:latin typeface="Calibri"/>
                <a:ea typeface="Calibri" pitchFamily="34" charset="0"/>
                <a:cs typeface="Times New Roman" pitchFamily="18" charset="0"/>
              </a:rPr>
              <a:t>ö</a:t>
            </a:r>
            <a:r>
              <a:rPr kumimoji="0" lang="tr-TR" sz="28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zleşmesi 19. Maddesi ile de sabittir.</a:t>
            </a:r>
            <a:endParaRPr kumimoji="0" lang="tr-TR" sz="2800" b="0" i="0" u="none" strike="noStrike" cap="none" normalizeH="0" baseline="0" dirty="0">
              <a:ln>
                <a:noFill/>
              </a:ln>
              <a:solidFill>
                <a:schemeClr val="tx1"/>
              </a:solidFill>
              <a:effectLst/>
              <a:latin typeface="Arial" pitchFamily="34" charset="0"/>
              <a:cs typeface="Arial" pitchFamily="34" charset="0"/>
            </a:endParaRPr>
          </a:p>
        </p:txBody>
      </p:sp>
      <p:pic>
        <p:nvPicPr>
          <p:cNvPr id="8" name="Resim 7" descr="kişi, açık hava, insanlar, grup içeren bir resim&#10;&#10;Açıklama otomatik olarak oluşturuldu">
            <a:extLst>
              <a:ext uri="{FF2B5EF4-FFF2-40B4-BE49-F238E27FC236}">
                <a16:creationId xmlns:a16="http://schemas.microsoft.com/office/drawing/2014/main" id="{B0FEA794-DCC8-ED85-8502-D3ED508D3F70}"/>
              </a:ext>
            </a:extLst>
          </p:cNvPr>
          <p:cNvPicPr>
            <a:picLocks noChangeAspect="1"/>
          </p:cNvPicPr>
          <p:nvPr/>
        </p:nvPicPr>
        <p:blipFill>
          <a:blip r:embed="rId2"/>
          <a:stretch>
            <a:fillRect/>
          </a:stretch>
        </p:blipFill>
        <p:spPr>
          <a:xfrm>
            <a:off x="6531611" y="1222309"/>
            <a:ext cx="5264250" cy="3713585"/>
          </a:xfrm>
          <a:prstGeom prst="rect">
            <a:avLst/>
          </a:prstGeom>
        </p:spPr>
      </p:pic>
    </p:spTree>
    <p:extLst>
      <p:ext uri="{BB962C8B-B14F-4D97-AF65-F5344CB8AC3E}">
        <p14:creationId xmlns:p14="http://schemas.microsoft.com/office/powerpoint/2010/main" val="2674271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C97FC6FD-998D-52F6-B2FC-F7AB2A71E242}"/>
              </a:ext>
            </a:extLst>
          </p:cNvPr>
          <p:cNvSpPr txBox="1"/>
          <p:nvPr/>
        </p:nvSpPr>
        <p:spPr>
          <a:xfrm>
            <a:off x="941033" y="674703"/>
            <a:ext cx="7306322" cy="5170646"/>
          </a:xfrm>
          <a:prstGeom prst="rect">
            <a:avLst/>
          </a:prstGeom>
          <a:noFill/>
        </p:spPr>
        <p:txBody>
          <a:bodyPr wrap="square" rtlCol="0">
            <a:spAutoFit/>
          </a:bodyPr>
          <a:lstStyle/>
          <a:p>
            <a:pPr algn="just"/>
            <a:r>
              <a:rPr lang="tr-TR" sz="2400" b="1" dirty="0"/>
              <a:t>(h)</a:t>
            </a:r>
            <a:r>
              <a:rPr lang="tr-TR" sz="2400" dirty="0"/>
              <a:t> İlgi (g) Yönetmelik </a:t>
            </a:r>
          </a:p>
          <a:p>
            <a:pPr algn="just"/>
            <a:endParaRPr lang="tr-TR" sz="2400" dirty="0"/>
          </a:p>
          <a:p>
            <a:pPr algn="just">
              <a:buFontTx/>
              <a:buChar char="-"/>
            </a:pPr>
            <a:r>
              <a:rPr lang="tr-TR" sz="2400" dirty="0"/>
              <a:t>9. </a:t>
            </a:r>
            <a:r>
              <a:rPr lang="tr-TR" sz="2400" dirty="0" err="1"/>
              <a:t>Madde’ye</a:t>
            </a:r>
            <a:r>
              <a:rPr lang="tr-TR" sz="2400" dirty="0"/>
              <a:t> göre, Geçici Koruma kararı, </a:t>
            </a:r>
            <a:r>
              <a:rPr lang="tr-TR" sz="2400" b="1" dirty="0">
                <a:solidFill>
                  <a:srgbClr val="FF0000"/>
                </a:solidFill>
              </a:rPr>
              <a:t>Cumhurbaşkanı </a:t>
            </a:r>
            <a:r>
              <a:rPr lang="tr-TR" sz="2400" dirty="0"/>
              <a:t>tarafından</a:t>
            </a:r>
            <a:r>
              <a:rPr lang="tr-TR" sz="2400" b="1" dirty="0">
                <a:solidFill>
                  <a:srgbClr val="FF0000"/>
                </a:solidFill>
              </a:rPr>
              <a:t> </a:t>
            </a:r>
            <a:r>
              <a:rPr lang="tr-TR" sz="2400" dirty="0"/>
              <a:t>alınır. </a:t>
            </a:r>
          </a:p>
          <a:p>
            <a:pPr algn="just">
              <a:buFontTx/>
              <a:buChar char="-"/>
            </a:pPr>
            <a:endParaRPr lang="tr-TR" sz="2400" dirty="0"/>
          </a:p>
          <a:p>
            <a:pPr algn="just">
              <a:buFontTx/>
              <a:buChar char="-"/>
            </a:pPr>
            <a:r>
              <a:rPr lang="tr-TR" sz="2400" dirty="0"/>
              <a:t> 10. Maddeye göre, Cumhurbaşkanı Geçici Koruma kararında; kapsama alınacakları, kapsama bölgesini, başlama zamanı, süresi, süreyi uzatma ve sona erme koşullarını belirleme yetkisine sahiptir. </a:t>
            </a:r>
          </a:p>
          <a:p>
            <a:pPr algn="just">
              <a:buFontTx/>
              <a:buChar char="-"/>
            </a:pPr>
            <a:endParaRPr lang="tr-TR" sz="2400" dirty="0"/>
          </a:p>
          <a:p>
            <a:pPr algn="just">
              <a:buFontTx/>
              <a:buChar char="-"/>
            </a:pPr>
            <a:r>
              <a:rPr lang="tr-TR" sz="2400" dirty="0"/>
              <a:t> 11. Maddeye göre Cumhurbaşkanı, Geçici Koruma statüsünü sona erdirdikten sonra, Geçici Korunanların ülkelerine dönmelerine ve diğer statülere karar verebilir.</a:t>
            </a:r>
          </a:p>
          <a:p>
            <a:endParaRPr lang="tr-TR" dirty="0"/>
          </a:p>
        </p:txBody>
      </p:sp>
    </p:spTree>
    <p:extLst>
      <p:ext uri="{BB962C8B-B14F-4D97-AF65-F5344CB8AC3E}">
        <p14:creationId xmlns:p14="http://schemas.microsoft.com/office/powerpoint/2010/main" val="2948223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647C47-53DC-8B4D-D414-7FBC6A187E37}"/>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AA8D6BDC-89EA-A0E6-FEAD-655F952FEBD0}"/>
              </a:ext>
            </a:extLst>
          </p:cNvPr>
          <p:cNvSpPr>
            <a:spLocks noGrp="1"/>
          </p:cNvSpPr>
          <p:nvPr>
            <p:ph sz="half" idx="1"/>
          </p:nvPr>
        </p:nvSpPr>
        <p:spPr/>
        <p:txBody>
          <a:bodyPr/>
          <a:lstStyle/>
          <a:p>
            <a:r>
              <a:rPr lang="tr-TR" dirty="0"/>
              <a:t> </a:t>
            </a:r>
          </a:p>
        </p:txBody>
      </p:sp>
      <p:sp>
        <p:nvSpPr>
          <p:cNvPr id="4" name="İçerik Yer Tutucusu 3">
            <a:extLst>
              <a:ext uri="{FF2B5EF4-FFF2-40B4-BE49-F238E27FC236}">
                <a16:creationId xmlns:a16="http://schemas.microsoft.com/office/drawing/2014/main" id="{776B6F90-9072-B221-CB0D-1C21D4EBBBD6}"/>
              </a:ext>
            </a:extLst>
          </p:cNvPr>
          <p:cNvSpPr>
            <a:spLocks noGrp="1"/>
          </p:cNvSpPr>
          <p:nvPr>
            <p:ph sz="half" idx="2"/>
          </p:nvPr>
        </p:nvSpPr>
        <p:spPr/>
        <p:txBody>
          <a:bodyPr/>
          <a:lstStyle/>
          <a:p>
            <a:r>
              <a:rPr lang="tr-TR" dirty="0"/>
              <a:t> </a:t>
            </a:r>
          </a:p>
        </p:txBody>
      </p:sp>
      <p:graphicFrame>
        <p:nvGraphicFramePr>
          <p:cNvPr id="5" name="Diyagram 4">
            <a:extLst>
              <a:ext uri="{FF2B5EF4-FFF2-40B4-BE49-F238E27FC236}">
                <a16:creationId xmlns:a16="http://schemas.microsoft.com/office/drawing/2014/main" id="{4663C34C-61EC-8CF0-0469-555267CCDDE6}"/>
              </a:ext>
            </a:extLst>
          </p:cNvPr>
          <p:cNvGraphicFramePr/>
          <p:nvPr>
            <p:extLst>
              <p:ext uri="{D42A27DB-BD31-4B8C-83A1-F6EECF244321}">
                <p14:modId xmlns:p14="http://schemas.microsoft.com/office/powerpoint/2010/main" val="1918853847"/>
              </p:ext>
            </p:extLst>
          </p:nvPr>
        </p:nvGraphicFramePr>
        <p:xfrm>
          <a:off x="685801" y="719666"/>
          <a:ext cx="10530641" cy="5147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3534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308808-FF44-748C-222D-238506C612B1}"/>
              </a:ext>
            </a:extLst>
          </p:cNvPr>
          <p:cNvSpPr>
            <a:spLocks noGrp="1"/>
          </p:cNvSpPr>
          <p:nvPr>
            <p:ph type="title"/>
          </p:nvPr>
        </p:nvSpPr>
        <p:spPr>
          <a:xfrm>
            <a:off x="685802" y="1497367"/>
            <a:ext cx="10131425" cy="1456267"/>
          </a:xfrm>
        </p:spPr>
        <p:txBody>
          <a:bodyPr>
            <a:normAutofit fontScale="90000"/>
          </a:bodyPr>
          <a:lstStyle/>
          <a:p>
            <a:r>
              <a:rPr lang="tr-TR" sz="3600" dirty="0"/>
              <a:t>Cumhurbaşkanı Yardımcısı yönetim ve sorumluluğunda, </a:t>
            </a:r>
            <a:r>
              <a:rPr lang="tr-TR" sz="3600" b="1" dirty="0">
                <a:solidFill>
                  <a:schemeClr val="bg1"/>
                </a:solidFill>
                <a:highlight>
                  <a:srgbClr val="FFFF00"/>
                </a:highlight>
              </a:rPr>
              <a:t>YABANCI İŞLEMLERİ YÜKSEK KURULU</a:t>
            </a:r>
            <a:r>
              <a:rPr lang="tr-TR" sz="3600" b="1" dirty="0">
                <a:solidFill>
                  <a:schemeClr val="bg1"/>
                </a:solidFill>
              </a:rPr>
              <a:t> </a:t>
            </a:r>
            <a:r>
              <a:rPr lang="tr-TR" sz="3600" dirty="0"/>
              <a:t>oluşturulmuştur. </a:t>
            </a:r>
            <a:br>
              <a:rPr lang="tr-TR" sz="3600" dirty="0"/>
            </a:br>
            <a:br>
              <a:rPr lang="tr-TR" sz="3600" dirty="0"/>
            </a:br>
            <a:r>
              <a:rPr lang="tr-TR" sz="3600" dirty="0"/>
              <a:t>Bakanlıklardan görevlendirilecek birer </a:t>
            </a:r>
            <a:r>
              <a:rPr lang="tr-TR" sz="3600" b="1" u="sng" dirty="0">
                <a:solidFill>
                  <a:schemeClr val="bg1"/>
                </a:solidFill>
                <a:highlight>
                  <a:srgbClr val="FFFF00"/>
                </a:highlight>
              </a:rPr>
              <a:t>Bakan Yardımcısının</a:t>
            </a:r>
            <a:r>
              <a:rPr lang="tr-TR" sz="3600" u="sng" dirty="0"/>
              <a:t> </a:t>
            </a:r>
            <a:r>
              <a:rPr lang="tr-TR" sz="3600" dirty="0"/>
              <a:t>katılımı ile oluşturulmuştur</a:t>
            </a:r>
            <a:br>
              <a:rPr lang="tr-TR" sz="3600" dirty="0"/>
            </a:br>
            <a:endParaRPr lang="tr-TR" dirty="0"/>
          </a:p>
        </p:txBody>
      </p:sp>
      <p:sp>
        <p:nvSpPr>
          <p:cNvPr id="3" name="İçerik Yer Tutucusu 2">
            <a:extLst>
              <a:ext uri="{FF2B5EF4-FFF2-40B4-BE49-F238E27FC236}">
                <a16:creationId xmlns:a16="http://schemas.microsoft.com/office/drawing/2014/main" id="{65CF8E52-C5FB-5BB4-F78B-3050A0D7C216}"/>
              </a:ext>
            </a:extLst>
          </p:cNvPr>
          <p:cNvSpPr>
            <a:spLocks noGrp="1"/>
          </p:cNvSpPr>
          <p:nvPr>
            <p:ph sz="half" idx="1"/>
          </p:nvPr>
        </p:nvSpPr>
        <p:spPr>
          <a:xfrm>
            <a:off x="374439" y="3536066"/>
            <a:ext cx="10061047" cy="3649134"/>
          </a:xfrm>
        </p:spPr>
        <p:txBody>
          <a:bodyPr/>
          <a:lstStyle/>
          <a:p>
            <a:pPr marL="0" indent="0">
              <a:buNone/>
            </a:pPr>
            <a:r>
              <a:rPr lang="tr-TR" dirty="0"/>
              <a:t> </a:t>
            </a:r>
          </a:p>
        </p:txBody>
      </p:sp>
    </p:spTree>
    <p:extLst>
      <p:ext uri="{BB962C8B-B14F-4D97-AF65-F5344CB8AC3E}">
        <p14:creationId xmlns:p14="http://schemas.microsoft.com/office/powerpoint/2010/main" val="107343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390AA4-F01C-F26B-4813-4A070F060571}"/>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689CCC89-8E10-1015-672B-C64B643F6798}"/>
              </a:ext>
            </a:extLst>
          </p:cNvPr>
          <p:cNvSpPr>
            <a:spLocks noGrp="1"/>
          </p:cNvSpPr>
          <p:nvPr>
            <p:ph sz="half" idx="1"/>
          </p:nvPr>
        </p:nvSpPr>
        <p:spPr>
          <a:xfrm>
            <a:off x="1014274" y="1786960"/>
            <a:ext cx="9949647" cy="3649134"/>
          </a:xfrm>
        </p:spPr>
        <p:txBody>
          <a:bodyPr>
            <a:normAutofit/>
          </a:bodyPr>
          <a:lstStyle/>
          <a:p>
            <a:r>
              <a:rPr lang="tr-TR" sz="2800" dirty="0"/>
              <a:t>Kurul Sekretarya, İç İşleri Bakanlığı, Dış İşleri Bakanlığı, Milli Savunma Bakanlığı, Ulaştırma ve Altyapı Bakanlığı, Sağlık Bakanlığı, Hazine ve Maliye Bakanlığı, Adalet Bakanlığı, Aile ve Sosyal Hizmetler Bakanlığı, Çalışma ve Sosyal Güvenlik Bakanlığı, Milli Eğitim Bakanlığı, Milli İstihbarat Teşkilatı Başkanlığı ve Cumhurbaşkanlığı İletişim Başkanlığı görevlilerinden oluşturulmuştur. </a:t>
            </a:r>
          </a:p>
        </p:txBody>
      </p:sp>
    </p:spTree>
    <p:extLst>
      <p:ext uri="{BB962C8B-B14F-4D97-AF65-F5344CB8AC3E}">
        <p14:creationId xmlns:p14="http://schemas.microsoft.com/office/powerpoint/2010/main" val="4199290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5EEF3601-5AEB-B0D3-3370-7AB8EBF551D4}"/>
              </a:ext>
            </a:extLst>
          </p:cNvPr>
          <p:cNvSpPr>
            <a:spLocks noGrp="1"/>
          </p:cNvSpPr>
          <p:nvPr>
            <p:ph sz="half" idx="2"/>
          </p:nvPr>
        </p:nvSpPr>
        <p:spPr>
          <a:xfrm>
            <a:off x="1100667" y="970214"/>
            <a:ext cx="9082019" cy="5013336"/>
          </a:xfrm>
        </p:spPr>
        <p:txBody>
          <a:bodyPr>
            <a:normAutofit/>
          </a:bodyPr>
          <a:lstStyle/>
          <a:p>
            <a:pPr algn="just"/>
            <a:r>
              <a:rPr lang="tr-TR" sz="2400" b="1" u="sng" dirty="0"/>
              <a:t>Bu kurulun ana vazifesi; </a:t>
            </a:r>
          </a:p>
          <a:p>
            <a:pPr algn="just"/>
            <a:endParaRPr lang="tr-TR" sz="2400" b="1" u="sng" dirty="0"/>
          </a:p>
          <a:p>
            <a:pPr algn="just">
              <a:buFontTx/>
              <a:buChar char="-"/>
            </a:pPr>
            <a:r>
              <a:rPr lang="tr-TR" sz="2400" dirty="0"/>
              <a:t> Kaçaklar ve geçici koruma altındaki yabancıların sınır dışı edilerek, evlerine dönmeleri konusundaki programı (takvim) oluşturmaktır. </a:t>
            </a:r>
          </a:p>
          <a:p>
            <a:pPr algn="just">
              <a:buFontTx/>
              <a:buChar char="-"/>
            </a:pPr>
            <a:endParaRPr lang="tr-TR" sz="2400" dirty="0"/>
          </a:p>
          <a:p>
            <a:pPr algn="just">
              <a:buFontTx/>
              <a:buChar char="-"/>
            </a:pPr>
            <a:r>
              <a:rPr lang="tr-TR" sz="2400" dirty="0"/>
              <a:t> Oluşturulan takvim çerçevesinde; temel ilkeler, Bakanlıklara düşen alt görevler ve Bakanlıklar arası işbirliği esaslarını belirlemek ve faaliyetlerin takvime uygun olarak icra edilmesini sağlamaktır.</a:t>
            </a:r>
          </a:p>
          <a:p>
            <a:pPr marL="0" indent="0">
              <a:buNone/>
            </a:pPr>
            <a:endParaRPr lang="tr-TR" sz="2400" dirty="0"/>
          </a:p>
        </p:txBody>
      </p:sp>
    </p:spTree>
    <p:extLst>
      <p:ext uri="{BB962C8B-B14F-4D97-AF65-F5344CB8AC3E}">
        <p14:creationId xmlns:p14="http://schemas.microsoft.com/office/powerpoint/2010/main" val="2897833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ığınmacı sayılarını açıklayın">
            <a:extLst>
              <a:ext uri="{FF2B5EF4-FFF2-40B4-BE49-F238E27FC236}">
                <a16:creationId xmlns:a16="http://schemas.microsoft.com/office/drawing/2014/main" id="{670C377C-98F3-72FD-0B6F-D2DDA3B0BF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125" r="33048" b="2"/>
          <a:stretch/>
        </p:blipFill>
        <p:spPr bwMode="auto">
          <a:xfrm>
            <a:off x="7536253" y="914400"/>
            <a:ext cx="3280974" cy="4572000"/>
          </a:xfrm>
          <a:prstGeom prst="roundRect">
            <a:avLst>
              <a:gd name="adj" fmla="val 4280"/>
            </a:avLst>
          </a:prstGeom>
          <a:solidFill>
            <a:srgbClr val="FFFFFF"/>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İçerik Yer Tutucusu 2">
            <a:extLst>
              <a:ext uri="{FF2B5EF4-FFF2-40B4-BE49-F238E27FC236}">
                <a16:creationId xmlns:a16="http://schemas.microsoft.com/office/drawing/2014/main" id="{7E6B6933-B989-68DD-2D29-8F742D11C386}"/>
              </a:ext>
            </a:extLst>
          </p:cNvPr>
          <p:cNvSpPr>
            <a:spLocks noGrp="1"/>
          </p:cNvSpPr>
          <p:nvPr>
            <p:ph type="body" sz="half" idx="2"/>
          </p:nvPr>
        </p:nvSpPr>
        <p:spPr>
          <a:xfrm>
            <a:off x="685800" y="1231641"/>
            <a:ext cx="6164653" cy="3568959"/>
          </a:xfrm>
        </p:spPr>
        <p:txBody>
          <a:bodyPr anchor="t">
            <a:normAutofit/>
          </a:bodyPr>
          <a:lstStyle/>
          <a:p>
            <a:r>
              <a:rPr lang="tr-TR" sz="2400" b="1" u="sng" dirty="0"/>
              <a:t>Yabancı İşlemleri Yüksek Kurulu, </a:t>
            </a:r>
            <a:r>
              <a:rPr lang="tr-TR" sz="2400" dirty="0"/>
              <a:t>her hafta Cuma günleri, Cumhurbaşkanı Yardımcısı Başkanlığında toplanarak, Geçici sığınmacılar ve kaçakların sınır dışı edilerek, evlerine dönmelerine ilişkin “yapılan”, “yapılmakta olan” ve “yapılması planlanan” hususları değerlendirecektir. Değerlendirme ve tedbirlere ilişkin teklifler, aynı gün Cumhurbaşkanlığına yazılı olarak sunulacaktır.</a:t>
            </a:r>
          </a:p>
          <a:p>
            <a:endParaRPr lang="tr-TR" sz="1700" dirty="0"/>
          </a:p>
        </p:txBody>
      </p:sp>
    </p:spTree>
    <p:extLst>
      <p:ext uri="{BB962C8B-B14F-4D97-AF65-F5344CB8AC3E}">
        <p14:creationId xmlns:p14="http://schemas.microsoft.com/office/powerpoint/2010/main" val="1349625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494A0033-E40D-CC29-3504-1629F28FE0CF}"/>
              </a:ext>
            </a:extLst>
          </p:cNvPr>
          <p:cNvSpPr>
            <a:spLocks noGrp="1"/>
          </p:cNvSpPr>
          <p:nvPr>
            <p:ph type="body" sz="half" idx="2"/>
          </p:nvPr>
        </p:nvSpPr>
        <p:spPr>
          <a:xfrm>
            <a:off x="685800" y="973213"/>
            <a:ext cx="10775272" cy="3997171"/>
          </a:xfrm>
        </p:spPr>
        <p:txBody>
          <a:bodyPr>
            <a:normAutofit lnSpcReduction="10000"/>
          </a:bodyPr>
          <a:lstStyle/>
          <a:p>
            <a:r>
              <a:rPr lang="tr-TR" sz="2400" dirty="0"/>
              <a:t>Sınır dışı işlemlerine ait günlük iş ve işleyişi takip etme sorumluluğu </a:t>
            </a:r>
            <a:r>
              <a:rPr lang="tr-TR" sz="2400" b="1" dirty="0">
                <a:solidFill>
                  <a:schemeClr val="bg1"/>
                </a:solidFill>
                <a:highlight>
                  <a:srgbClr val="FFFF00"/>
                </a:highlight>
              </a:rPr>
              <a:t>İçişleri Bakanına</a:t>
            </a:r>
            <a:r>
              <a:rPr lang="tr-TR" sz="2400" dirty="0"/>
              <a:t> verilmiştir. İçişleri Bakanı, günlük sınır dışı operasyonları sevk ve koordine etmek için, bir Bakan Yardımcısı görevlendirecektir. Bakan Yardımcısının yönetim ve sorumluluğunda olmak üzere, İçişleri Bakanlığı bünyesinde </a:t>
            </a:r>
            <a:r>
              <a:rPr lang="tr-TR" sz="2400" b="1" dirty="0"/>
              <a:t>YABANCI İŞLEMLERİ OPERASYON MERKEZİ </a:t>
            </a:r>
            <a:r>
              <a:rPr lang="tr-TR" sz="2400" dirty="0"/>
              <a:t>kurulmuştur. </a:t>
            </a:r>
          </a:p>
          <a:p>
            <a:endParaRPr lang="tr-TR" sz="2400" dirty="0"/>
          </a:p>
          <a:p>
            <a:endParaRPr lang="tr-TR" sz="2400" dirty="0"/>
          </a:p>
          <a:p>
            <a:r>
              <a:rPr lang="tr-TR" sz="2400" dirty="0"/>
              <a:t>Bu Merkezde, Yabancı İşlemleri Yüksek Kuruluna benzer şekilde, diğer Bakanlıklardan Genel Müdür/ Genel Müdür Yardımcısı düzeyinde uzman personel görevlendirilecektir.</a:t>
            </a:r>
          </a:p>
          <a:p>
            <a:endParaRPr lang="tr-TR" dirty="0"/>
          </a:p>
        </p:txBody>
      </p:sp>
    </p:spTree>
    <p:extLst>
      <p:ext uri="{BB962C8B-B14F-4D97-AF65-F5344CB8AC3E}">
        <p14:creationId xmlns:p14="http://schemas.microsoft.com/office/powerpoint/2010/main" val="895464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CE458834-2513-12A3-41C6-7E0502DA5B4E}"/>
              </a:ext>
            </a:extLst>
          </p:cNvPr>
          <p:cNvSpPr>
            <a:spLocks noGrp="1"/>
          </p:cNvSpPr>
          <p:nvPr>
            <p:ph type="body" sz="half" idx="2"/>
          </p:nvPr>
        </p:nvSpPr>
        <p:spPr>
          <a:xfrm>
            <a:off x="1012054" y="461639"/>
            <a:ext cx="9880847" cy="6107837"/>
          </a:xfrm>
        </p:spPr>
        <p:txBody>
          <a:bodyPr>
            <a:normAutofit/>
          </a:bodyPr>
          <a:lstStyle/>
          <a:p>
            <a:pPr algn="just"/>
            <a:r>
              <a:rPr lang="tr-TR" sz="2400" dirty="0"/>
              <a:t>Yabancı İşlemleri Operasyon Merkezi, İllerdeki günlük operasyonları sevk ve idare edecektir. Sevk ve idare işleminde ana esas, </a:t>
            </a:r>
            <a:r>
              <a:rPr lang="tr-TR" sz="2400" b="1" dirty="0">
                <a:solidFill>
                  <a:schemeClr val="bg1"/>
                </a:solidFill>
                <a:highlight>
                  <a:srgbClr val="FFFF00"/>
                </a:highlight>
              </a:rPr>
              <a:t>haftalık programa uygun sevk işlemlerinin gerçekleşmesini sağlamaktır.</a:t>
            </a:r>
            <a:r>
              <a:rPr lang="tr-TR" sz="2400" dirty="0"/>
              <a:t>  </a:t>
            </a:r>
            <a:r>
              <a:rPr lang="tr-TR" sz="2400" b="1" dirty="0">
                <a:solidFill>
                  <a:schemeClr val="bg1"/>
                </a:solidFill>
                <a:highlight>
                  <a:srgbClr val="FF0000"/>
                </a:highlight>
              </a:rPr>
              <a:t>Mesai:7/24</a:t>
            </a:r>
          </a:p>
          <a:p>
            <a:pPr algn="just"/>
            <a:endParaRPr lang="tr-TR" sz="2400" b="1" dirty="0">
              <a:solidFill>
                <a:schemeClr val="bg1"/>
              </a:solidFill>
            </a:endParaRPr>
          </a:p>
          <a:p>
            <a:pPr algn="just"/>
            <a:r>
              <a:rPr lang="tr-TR" sz="2400" dirty="0"/>
              <a:t>Bu amaca uygun olarak, Bakanlıklar arası yardımlaşma ve iş birliğinin sağlanması, anlık çözümler oluşturulması ve alana yardımcı olunması, Operasyon Merkezinin ana görevidir. </a:t>
            </a:r>
          </a:p>
          <a:p>
            <a:pPr algn="just"/>
            <a:endParaRPr lang="tr-TR" sz="2400" dirty="0"/>
          </a:p>
          <a:p>
            <a:pPr algn="just"/>
            <a:r>
              <a:rPr lang="tr-TR" sz="2400" dirty="0"/>
              <a:t>Yabancı İşlem Operasyon Merkezi, İl teşkilatlarından günlük raporları alacak ve kendi çalışmalarına ait hususları Yabancı İşlemleri Yüksek Kuruluna rapor edecektir.</a:t>
            </a:r>
          </a:p>
          <a:p>
            <a:endParaRPr lang="tr-TR" sz="2400" dirty="0"/>
          </a:p>
        </p:txBody>
      </p:sp>
    </p:spTree>
    <p:extLst>
      <p:ext uri="{BB962C8B-B14F-4D97-AF65-F5344CB8AC3E}">
        <p14:creationId xmlns:p14="http://schemas.microsoft.com/office/powerpoint/2010/main" val="2587228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1DFCE9C0-5CCD-C7FF-3140-12D7D8F76CCC}"/>
              </a:ext>
            </a:extLst>
          </p:cNvPr>
          <p:cNvSpPr>
            <a:spLocks noGrp="1"/>
          </p:cNvSpPr>
          <p:nvPr>
            <p:ph type="body" sz="half" idx="2"/>
          </p:nvPr>
        </p:nvSpPr>
        <p:spPr>
          <a:xfrm>
            <a:off x="1216240" y="639191"/>
            <a:ext cx="9445841" cy="6391924"/>
          </a:xfrm>
        </p:spPr>
        <p:txBody>
          <a:bodyPr>
            <a:normAutofit/>
          </a:bodyPr>
          <a:lstStyle/>
          <a:p>
            <a:r>
              <a:rPr lang="tr-TR" sz="3200" dirty="0"/>
              <a:t>İllerde Yabancılar için yapılacak işlemlere yönelik faaliyetlerden </a:t>
            </a:r>
            <a:r>
              <a:rPr lang="tr-TR" sz="3200" b="1" dirty="0">
                <a:solidFill>
                  <a:schemeClr val="bg1"/>
                </a:solidFill>
                <a:highlight>
                  <a:srgbClr val="FFFF00"/>
                </a:highlight>
              </a:rPr>
              <a:t>Valiler</a:t>
            </a:r>
            <a:r>
              <a:rPr lang="tr-TR" sz="3200" dirty="0"/>
              <a:t> sorumludur. </a:t>
            </a:r>
          </a:p>
          <a:p>
            <a:endParaRPr lang="tr-TR" sz="3200" dirty="0"/>
          </a:p>
          <a:p>
            <a:r>
              <a:rPr lang="tr-TR" sz="3200" dirty="0"/>
              <a:t>Her ilde, Vali sorumluluğunda, il müdürlüklerinden (Müdür yardımcıları, şube müdürleri düzeyinde) oluşan </a:t>
            </a:r>
            <a:r>
              <a:rPr lang="tr-TR" sz="3200" b="1" dirty="0">
                <a:solidFill>
                  <a:schemeClr val="bg1"/>
                </a:solidFill>
                <a:highlight>
                  <a:srgbClr val="FFFF00"/>
                </a:highlight>
              </a:rPr>
              <a:t>YABANCI İŞLEMLERİ İL ÇALIŞMA GRUBU </a:t>
            </a:r>
            <a:r>
              <a:rPr lang="tr-TR" sz="3200" dirty="0"/>
              <a:t>kurulacaktır. Bu kurul </a:t>
            </a:r>
            <a:r>
              <a:rPr lang="tr-TR" sz="3200" dirty="0">
                <a:highlight>
                  <a:srgbClr val="FF0000"/>
                </a:highlight>
              </a:rPr>
              <a:t>7 gün 24 saat </a:t>
            </a:r>
            <a:r>
              <a:rPr lang="tr-TR" sz="3200" dirty="0"/>
              <a:t>esasına göre çalışacak şekilde düzenlenecektir.</a:t>
            </a:r>
          </a:p>
          <a:p>
            <a:endParaRPr lang="tr-TR" dirty="0"/>
          </a:p>
        </p:txBody>
      </p:sp>
    </p:spTree>
    <p:extLst>
      <p:ext uri="{BB962C8B-B14F-4D97-AF65-F5344CB8AC3E}">
        <p14:creationId xmlns:p14="http://schemas.microsoft.com/office/powerpoint/2010/main" val="1805053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98720C37-D26B-16C9-5648-537914B07640}"/>
              </a:ext>
            </a:extLst>
          </p:cNvPr>
          <p:cNvSpPr>
            <a:spLocks noGrp="1"/>
          </p:cNvSpPr>
          <p:nvPr>
            <p:ph type="body" sz="half" idx="2"/>
          </p:nvPr>
        </p:nvSpPr>
        <p:spPr>
          <a:xfrm>
            <a:off x="1041276" y="1979721"/>
            <a:ext cx="10109447" cy="4117019"/>
          </a:xfrm>
        </p:spPr>
        <p:txBody>
          <a:bodyPr>
            <a:normAutofit/>
          </a:bodyPr>
          <a:lstStyle/>
          <a:p>
            <a:pPr algn="just"/>
            <a:r>
              <a:rPr lang="tr-TR" sz="2800" b="1" dirty="0">
                <a:solidFill>
                  <a:schemeClr val="bg1"/>
                </a:solidFill>
                <a:highlight>
                  <a:srgbClr val="FFFF00"/>
                </a:highlight>
              </a:rPr>
              <a:t>Yabancı İşlemleri İl Çalışma Grubu</a:t>
            </a:r>
            <a:r>
              <a:rPr lang="tr-TR" sz="2800" dirty="0"/>
              <a:t>, il sınırları içindeki Kaçak ve Geçici Koruma altındaki yabancıların tespiti ve belirlenen haftalık ve günlük sevk esaslarına göre sınır dışı işlemlerini planlayıp icra edecektir. </a:t>
            </a:r>
          </a:p>
          <a:p>
            <a:pPr algn="just"/>
            <a:r>
              <a:rPr lang="tr-TR" sz="2800" dirty="0"/>
              <a:t>Bu amaca uygun olarak, İlçelerde de benzer çalışma grubu kurulması sağlanacaktır. </a:t>
            </a:r>
          </a:p>
          <a:p>
            <a:endParaRPr lang="tr-TR" dirty="0"/>
          </a:p>
        </p:txBody>
      </p:sp>
    </p:spTree>
    <p:extLst>
      <p:ext uri="{BB962C8B-B14F-4D97-AF65-F5344CB8AC3E}">
        <p14:creationId xmlns:p14="http://schemas.microsoft.com/office/powerpoint/2010/main" val="1022062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D04CAD2A-EFE5-ADC2-339C-B16E0C8DDE0F}"/>
              </a:ext>
            </a:extLst>
          </p:cNvPr>
          <p:cNvSpPr>
            <a:spLocks noGrp="1"/>
          </p:cNvSpPr>
          <p:nvPr>
            <p:ph type="body" sz="half" idx="2"/>
          </p:nvPr>
        </p:nvSpPr>
        <p:spPr>
          <a:xfrm>
            <a:off x="976544" y="656948"/>
            <a:ext cx="10493406" cy="5752730"/>
          </a:xfrm>
        </p:spPr>
        <p:txBody>
          <a:bodyPr>
            <a:normAutofit/>
          </a:bodyPr>
          <a:lstStyle/>
          <a:p>
            <a:r>
              <a:rPr lang="tr-TR" sz="2800" b="1" dirty="0">
                <a:solidFill>
                  <a:schemeClr val="bg1"/>
                </a:solidFill>
                <a:highlight>
                  <a:srgbClr val="FFFF00"/>
                </a:highlight>
              </a:rPr>
              <a:t>İl/ilçe Yabancı İşlemleri Çalışma Grupları, </a:t>
            </a:r>
            <a:r>
              <a:rPr lang="tr-TR" sz="2800" dirty="0"/>
              <a:t>ilk olarak, sınır dışı edilecek yabancıların adres tespiti ve sevk listesi oluşturma işlemini yapacaktır. </a:t>
            </a:r>
          </a:p>
          <a:p>
            <a:endParaRPr lang="tr-TR" sz="2800" u="sng" dirty="0"/>
          </a:p>
          <a:p>
            <a:r>
              <a:rPr lang="tr-TR" sz="2800" b="1" u="sng" dirty="0">
                <a:solidFill>
                  <a:schemeClr val="bg1"/>
                </a:solidFill>
                <a:highlight>
                  <a:srgbClr val="FFFF00"/>
                </a:highlight>
              </a:rPr>
              <a:t>Öncelikle Kaçak konumunda olanlara ait sevk kafileleri oluşturulacak</a:t>
            </a:r>
            <a:r>
              <a:rPr lang="tr-TR" sz="2800" u="sng" dirty="0"/>
              <a:t> </a:t>
            </a:r>
            <a:r>
              <a:rPr lang="tr-TR" sz="2800" dirty="0"/>
              <a:t>ve derhal sınır dışı işlemlerine başlanacaktır. Bu işlemle eş zamanlı olarak, Geçici Koruma altındaki yabancılara ait kafilelerin oluşturulması, sevk hazırlığı ve ulaştırma araçları temini yapılacaktır. Sevk işlemlerinde, emniyetli ve ekonomik ulaştırma yöntemi (karayolu, demiryolu, denizyolu veya havayolu) ve </a:t>
            </a:r>
            <a:r>
              <a:rPr lang="tr-TR" sz="2800" b="1" dirty="0">
                <a:solidFill>
                  <a:schemeClr val="bg1"/>
                </a:solidFill>
                <a:highlight>
                  <a:srgbClr val="FFFF00"/>
                </a:highlight>
              </a:rPr>
              <a:t>“</a:t>
            </a:r>
            <a:r>
              <a:rPr lang="tr-TR" sz="2800" b="1" u="sng" dirty="0">
                <a:solidFill>
                  <a:schemeClr val="bg1"/>
                </a:solidFill>
                <a:highlight>
                  <a:srgbClr val="FFFF00"/>
                </a:highlight>
              </a:rPr>
              <a:t>sevkiyat güvenliği</a:t>
            </a:r>
            <a:r>
              <a:rPr lang="tr-TR" sz="2800" dirty="0"/>
              <a:t>” planlamadaki ana faktördür.</a:t>
            </a:r>
          </a:p>
        </p:txBody>
      </p:sp>
    </p:spTree>
    <p:extLst>
      <p:ext uri="{BB962C8B-B14F-4D97-AF65-F5344CB8AC3E}">
        <p14:creationId xmlns:p14="http://schemas.microsoft.com/office/powerpoint/2010/main" val="2311939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ürkiye'nin &quot;geri gönderme merkezleri&quot; kapasitesi 20 bine çıkacak">
            <a:extLst>
              <a:ext uri="{FF2B5EF4-FFF2-40B4-BE49-F238E27FC236}">
                <a16:creationId xmlns:a16="http://schemas.microsoft.com/office/drawing/2014/main" id="{1935E6F4-CB35-142E-56AE-638558A8F2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63" r="16335" b="-2"/>
          <a:stretch/>
        </p:blipFill>
        <p:spPr bwMode="auto">
          <a:xfrm>
            <a:off x="333605" y="895740"/>
            <a:ext cx="5347531" cy="4895462"/>
          </a:xfrm>
          <a:prstGeom prst="rect">
            <a:avLst/>
          </a:prstGeom>
          <a:solidFill>
            <a:srgbClr val="FFFFFF"/>
          </a:solidFill>
        </p:spPr>
      </p:pic>
      <p:sp>
        <p:nvSpPr>
          <p:cNvPr id="4" name="Metin Yer Tutucusu 3">
            <a:extLst>
              <a:ext uri="{FF2B5EF4-FFF2-40B4-BE49-F238E27FC236}">
                <a16:creationId xmlns:a16="http://schemas.microsoft.com/office/drawing/2014/main" id="{EA84E179-9668-18D5-5E0E-08C4152B127B}"/>
              </a:ext>
            </a:extLst>
          </p:cNvPr>
          <p:cNvSpPr>
            <a:spLocks noGrp="1"/>
          </p:cNvSpPr>
          <p:nvPr>
            <p:ph sz="half" idx="2"/>
          </p:nvPr>
        </p:nvSpPr>
        <p:spPr>
          <a:xfrm>
            <a:off x="6204450" y="1190345"/>
            <a:ext cx="5860032" cy="4464006"/>
          </a:xfrm>
        </p:spPr>
        <p:txBody>
          <a:bodyPr anchor="ctr">
            <a:normAutofit lnSpcReduction="10000"/>
          </a:bodyPr>
          <a:lstStyle/>
          <a:p>
            <a:r>
              <a:rPr lang="tr-TR" sz="2400" dirty="0"/>
              <a:t>Sevk işlemlerini programa bağlı olarak yürütebilmek için, her il ve ilçe merkezinde, Göç İdaresi Müdürlükleri sorumluluğunda, </a:t>
            </a:r>
            <a:r>
              <a:rPr lang="tr-TR" sz="2400" b="1" dirty="0">
                <a:solidFill>
                  <a:schemeClr val="bg1"/>
                </a:solidFill>
                <a:highlight>
                  <a:srgbClr val="FFFF00"/>
                </a:highlight>
              </a:rPr>
              <a:t>GERİ GÖNDERME MERKEZLERİ</a:t>
            </a:r>
            <a:r>
              <a:rPr lang="tr-TR" sz="2400" dirty="0"/>
              <a:t> açılıp, işletilecektir. </a:t>
            </a:r>
          </a:p>
          <a:p>
            <a:endParaRPr lang="tr-TR" sz="2400" dirty="0"/>
          </a:p>
          <a:p>
            <a:r>
              <a:rPr lang="tr-TR" sz="2400" dirty="0"/>
              <a:t>İl ve ilçelerde mevcut yabancı sayısına göre, sınır dışı sevklerinin programa (takvim) uygun şekilde yürütülmesini sağlayacak sayıda personel görevlendirmesi yapılacaktır.</a:t>
            </a:r>
          </a:p>
          <a:p>
            <a:endParaRPr lang="tr-TR" dirty="0"/>
          </a:p>
        </p:txBody>
      </p:sp>
    </p:spTree>
    <p:extLst>
      <p:ext uri="{BB962C8B-B14F-4D97-AF65-F5344CB8AC3E}">
        <p14:creationId xmlns:p14="http://schemas.microsoft.com/office/powerpoint/2010/main" val="174463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metin içeren bir resim&#10;&#10;Açıklama otomatik olarak oluşturuldu">
            <a:extLst>
              <a:ext uri="{FF2B5EF4-FFF2-40B4-BE49-F238E27FC236}">
                <a16:creationId xmlns:a16="http://schemas.microsoft.com/office/drawing/2014/main" id="{3D52D581-F054-3016-14BE-1D527AA81B60}"/>
              </a:ext>
            </a:extLst>
          </p:cNvPr>
          <p:cNvPicPr>
            <a:picLocks noChangeAspect="1" noChangeArrowheads="1"/>
          </p:cNvPicPr>
          <p:nvPr/>
        </p:nvPicPr>
        <p:blipFill>
          <a:blip r:embed="rId2" cstate="print"/>
          <a:srcRect l="23325" t="29880" r="22338" b="16256"/>
          <a:stretch>
            <a:fillRect/>
          </a:stretch>
        </p:blipFill>
        <p:spPr bwMode="auto">
          <a:xfrm>
            <a:off x="671603" y="68263"/>
            <a:ext cx="10848795" cy="6721475"/>
          </a:xfrm>
          <a:prstGeom prst="rect">
            <a:avLst/>
          </a:prstGeom>
          <a:noFill/>
          <a:ln w="9525">
            <a:noFill/>
            <a:miter lim="800000"/>
            <a:headEnd/>
            <a:tailEnd/>
          </a:ln>
        </p:spPr>
      </p:pic>
    </p:spTree>
    <p:extLst>
      <p:ext uri="{BB962C8B-B14F-4D97-AF65-F5344CB8AC3E}">
        <p14:creationId xmlns:p14="http://schemas.microsoft.com/office/powerpoint/2010/main" val="545308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BE979B79-4A8F-84B0-A3A0-87845F568C9A}"/>
              </a:ext>
            </a:extLst>
          </p:cNvPr>
          <p:cNvSpPr txBox="1"/>
          <p:nvPr/>
        </p:nvSpPr>
        <p:spPr>
          <a:xfrm>
            <a:off x="1049784" y="809275"/>
            <a:ext cx="9701074" cy="5509200"/>
          </a:xfrm>
          <a:prstGeom prst="rect">
            <a:avLst/>
          </a:prstGeom>
          <a:noFill/>
        </p:spPr>
        <p:txBody>
          <a:bodyPr wrap="square">
            <a:spAutoFit/>
          </a:bodyPr>
          <a:lstStyle/>
          <a:p>
            <a:pPr algn="just"/>
            <a:r>
              <a:rPr lang="tr-TR" sz="3200" b="1" u="sng" dirty="0">
                <a:solidFill>
                  <a:schemeClr val="bg1"/>
                </a:solidFill>
                <a:highlight>
                  <a:srgbClr val="FFFF00"/>
                </a:highlight>
              </a:rPr>
              <a:t>Uygulama Esasları</a:t>
            </a:r>
          </a:p>
          <a:p>
            <a:pPr algn="just"/>
            <a:endParaRPr lang="tr-TR" sz="3200" b="1" u="sng" dirty="0"/>
          </a:p>
          <a:p>
            <a:pPr algn="just">
              <a:buFontTx/>
              <a:buChar char="-"/>
            </a:pPr>
            <a:r>
              <a:rPr lang="tr-TR" sz="3200" dirty="0"/>
              <a:t>Geçici Koruma altındaki yabancılara ait işlemler, Cumhurbaşkanlığınca “Geçici Koruma statüsünün sona erdiğinin ilanı” ile başlayacaktır. </a:t>
            </a:r>
          </a:p>
          <a:p>
            <a:pPr algn="just"/>
            <a:endParaRPr lang="tr-TR" sz="3200" dirty="0"/>
          </a:p>
          <a:p>
            <a:pPr algn="just">
              <a:buFontTx/>
              <a:buChar char="-"/>
            </a:pPr>
            <a:r>
              <a:rPr lang="tr-TR" sz="3200" dirty="0"/>
              <a:t> Geçici Koruma statüsünün sona ermesi ile koruma altındaki yabancıların ikamet ve çalışma izinleri de geçersiz kalır. Bu gruptaki yabancıların sınır dışı için sevk tarihine kadar ikamet ve çalışmalarına geçici olarak izin verilir. </a:t>
            </a:r>
          </a:p>
        </p:txBody>
      </p:sp>
    </p:spTree>
    <p:extLst>
      <p:ext uri="{BB962C8B-B14F-4D97-AF65-F5344CB8AC3E}">
        <p14:creationId xmlns:p14="http://schemas.microsoft.com/office/powerpoint/2010/main" val="1837727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D030E665-D348-2149-8B87-783B5F1BB17F}"/>
              </a:ext>
            </a:extLst>
          </p:cNvPr>
          <p:cNvSpPr>
            <a:spLocks noGrp="1"/>
          </p:cNvSpPr>
          <p:nvPr>
            <p:ph sz="half" idx="2"/>
          </p:nvPr>
        </p:nvSpPr>
        <p:spPr>
          <a:xfrm>
            <a:off x="685801" y="340065"/>
            <a:ext cx="10970580" cy="6193900"/>
          </a:xfrm>
        </p:spPr>
        <p:txBody>
          <a:bodyPr>
            <a:normAutofit/>
          </a:bodyPr>
          <a:lstStyle/>
          <a:p>
            <a:pPr algn="just"/>
            <a:r>
              <a:rPr lang="tr-TR" sz="2800" dirty="0"/>
              <a:t>Geçici Koruma altındaki yabancılara sağlanan hizmetlerin bedeli, Göç İdaresi Genel Müdürlüğünce karşılanmaktadır. Geçici Koruma statüsünün sona ermesi ile yabancılara sunulmuş aşağıdaki ayrıcalıklar sona erecektir. Statünün sona ermesi ile birlikte Geçici Koruma altındaki yabancılar, aldıkları hizmetin bedelini istisnasız olarak kendileri ödeyeceklerdir.</a:t>
            </a:r>
          </a:p>
          <a:p>
            <a:pPr marL="0" indent="0" algn="just">
              <a:buNone/>
            </a:pPr>
            <a:endParaRPr lang="tr-TR" sz="2800" dirty="0"/>
          </a:p>
          <a:p>
            <a:pPr lvl="0" algn="just"/>
            <a:r>
              <a:rPr lang="tr-TR" sz="2800" dirty="0"/>
              <a:t>	- Sağlık alanındaki ayrıcalık ve destekler,</a:t>
            </a:r>
          </a:p>
          <a:p>
            <a:pPr lvl="0" algn="just"/>
            <a:r>
              <a:rPr lang="tr-TR" sz="2800" dirty="0"/>
              <a:t>	- Eğitim alanındaki destek ve ayrıcalıklar,</a:t>
            </a:r>
          </a:p>
          <a:p>
            <a:pPr lvl="0" algn="just"/>
            <a:r>
              <a:rPr lang="tr-TR" sz="2800" dirty="0"/>
              <a:t>	- Çalışma hayatına erişimde ayrıcalıklar,</a:t>
            </a:r>
          </a:p>
          <a:p>
            <a:pPr algn="just"/>
            <a:r>
              <a:rPr lang="tr-TR" sz="2800" dirty="0"/>
              <a:t>	- Sosyal Hizmetler ve yardımlar.</a:t>
            </a:r>
          </a:p>
          <a:p>
            <a:endParaRPr lang="tr-TR" sz="2800" dirty="0"/>
          </a:p>
        </p:txBody>
      </p:sp>
    </p:spTree>
    <p:extLst>
      <p:ext uri="{BB962C8B-B14F-4D97-AF65-F5344CB8AC3E}">
        <p14:creationId xmlns:p14="http://schemas.microsoft.com/office/powerpoint/2010/main" val="142334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E73ABC6C-AC2E-EBE6-CCAF-9FAB5871BAF2}"/>
              </a:ext>
            </a:extLst>
          </p:cNvPr>
          <p:cNvSpPr>
            <a:spLocks noGrp="1"/>
          </p:cNvSpPr>
          <p:nvPr>
            <p:ph sz="half" idx="2"/>
          </p:nvPr>
        </p:nvSpPr>
        <p:spPr>
          <a:xfrm>
            <a:off x="765700" y="1112423"/>
            <a:ext cx="10286999" cy="4995414"/>
          </a:xfrm>
        </p:spPr>
        <p:txBody>
          <a:bodyPr>
            <a:normAutofit/>
          </a:bodyPr>
          <a:lstStyle/>
          <a:p>
            <a:pPr algn="just"/>
            <a:r>
              <a:rPr lang="tr-TR" sz="2400" dirty="0"/>
              <a:t>- Geçici Koruma altındaki yabancıların evlerine sevkinde öncelik, Türkiye-Suriye sınırına mücavir alanda ikamet edenlerde olacaktır. </a:t>
            </a:r>
          </a:p>
          <a:p>
            <a:pPr algn="just"/>
            <a:endParaRPr lang="tr-TR" sz="2400" dirty="0"/>
          </a:p>
          <a:p>
            <a:pPr algn="just"/>
            <a:r>
              <a:rPr lang="tr-TR" sz="2400" dirty="0"/>
              <a:t>- Bununla birlikte, adres tespiti ve Türkiye’yi terke davet edilenlerden oluşturulan kafilelerle, diğer bölgelerden de sevkler, gecikmeye mahal vermeden, Takvime uygun olarak hemen başlayacaktır. Bu kapsamda, Ulaştırma ve Altyapı Bakanlığınca, trafik tanzim, denetim ve yönetimi yapılacaktır.</a:t>
            </a:r>
          </a:p>
          <a:p>
            <a:pPr marL="0" indent="0" algn="just">
              <a:buNone/>
            </a:pPr>
            <a:endParaRPr lang="tr-TR" sz="2400" dirty="0"/>
          </a:p>
          <a:p>
            <a:pPr algn="just"/>
            <a:r>
              <a:rPr lang="tr-TR" sz="2400" b="1" dirty="0"/>
              <a:t>- </a:t>
            </a:r>
            <a:r>
              <a:rPr lang="tr-TR" sz="2400" dirty="0"/>
              <a:t>Sınır dışı edilen Geçici Koruma altındaki yabancılardan, ilgi (g) Madde 22 esaslarına göre, Geçici Koruma Kimlik belgeleri geri alınacaktır.</a:t>
            </a:r>
          </a:p>
          <a:p>
            <a:endParaRPr lang="tr-TR" sz="2400" dirty="0"/>
          </a:p>
        </p:txBody>
      </p:sp>
    </p:spTree>
    <p:extLst>
      <p:ext uri="{BB962C8B-B14F-4D97-AF65-F5344CB8AC3E}">
        <p14:creationId xmlns:p14="http://schemas.microsoft.com/office/powerpoint/2010/main" val="3133949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1D304DA4-E134-6F5E-03C8-79AA50BA874A}"/>
              </a:ext>
            </a:extLst>
          </p:cNvPr>
          <p:cNvSpPr>
            <a:spLocks noGrp="1"/>
          </p:cNvSpPr>
          <p:nvPr>
            <p:ph sz="quarter" idx="4"/>
          </p:nvPr>
        </p:nvSpPr>
        <p:spPr>
          <a:xfrm>
            <a:off x="204186" y="381740"/>
            <a:ext cx="11514338" cy="6347534"/>
          </a:xfrm>
        </p:spPr>
        <p:txBody>
          <a:bodyPr>
            <a:normAutofit lnSpcReduction="10000"/>
          </a:bodyPr>
          <a:lstStyle/>
          <a:p>
            <a:pPr algn="just">
              <a:buFontTx/>
              <a:buChar char="-"/>
            </a:pPr>
            <a:r>
              <a:rPr lang="tr-TR" sz="2800" dirty="0"/>
              <a:t>Sınır Dışı Sevk Listeleri, Geçici Koruma statüsündekiler ve Kaçaklar için ayrı ayrı oluşturulacaktır. </a:t>
            </a:r>
          </a:p>
          <a:p>
            <a:pPr algn="just">
              <a:buFontTx/>
              <a:buChar char="-"/>
            </a:pPr>
            <a:endParaRPr lang="tr-TR" sz="2800" dirty="0"/>
          </a:p>
          <a:p>
            <a:pPr algn="just">
              <a:buFontTx/>
              <a:buChar char="-"/>
            </a:pPr>
            <a:r>
              <a:rPr lang="tr-TR" sz="2800" dirty="0"/>
              <a:t> Bu listeler, sevk kafilelerinde toplu Seyahat Belgesi olarak kullanılacaktır. </a:t>
            </a:r>
          </a:p>
          <a:p>
            <a:pPr algn="just">
              <a:buFontTx/>
              <a:buChar char="-"/>
            </a:pPr>
            <a:endParaRPr lang="tr-TR" sz="2800" dirty="0"/>
          </a:p>
          <a:p>
            <a:pPr algn="just">
              <a:buFontTx/>
              <a:buChar char="-"/>
            </a:pPr>
            <a:r>
              <a:rPr lang="tr-TR" sz="2800" dirty="0"/>
              <a:t> Geçici Koruma statüsü Sevk Listeleri, Türkçe ve Arapça dillerinde hazırlanacaktır. </a:t>
            </a:r>
          </a:p>
          <a:p>
            <a:pPr algn="just">
              <a:buFontTx/>
              <a:buChar char="-"/>
            </a:pPr>
            <a:endParaRPr lang="tr-TR" sz="2800" dirty="0"/>
          </a:p>
          <a:p>
            <a:pPr algn="just">
              <a:buFontTx/>
              <a:buChar char="-"/>
            </a:pPr>
            <a:r>
              <a:rPr lang="tr-TR" sz="2800" dirty="0"/>
              <a:t> Sevk Listeleri, ulaştırma yeteneği ve planlamasına göre, sevk kafilelerinin oluşturulmasında kullanılacaktır. </a:t>
            </a:r>
          </a:p>
          <a:p>
            <a:pPr algn="just">
              <a:buFontTx/>
              <a:buChar char="-"/>
            </a:pPr>
            <a:endParaRPr lang="tr-TR" sz="2800" dirty="0"/>
          </a:p>
          <a:p>
            <a:pPr algn="just">
              <a:buFontTx/>
              <a:buChar char="-"/>
            </a:pPr>
            <a:r>
              <a:rPr lang="tr-TR" sz="2800" dirty="0"/>
              <a:t> İhtiyaç halinde, ilave ulaştırma yeteneği araştırması ve gereken hallerde üst birimlerden ulaştırma aracı ve güvenlik/kolluk kuvveti talebi yapılacaktır.</a:t>
            </a:r>
          </a:p>
          <a:p>
            <a:endParaRPr lang="tr-TR" dirty="0"/>
          </a:p>
        </p:txBody>
      </p:sp>
    </p:spTree>
    <p:extLst>
      <p:ext uri="{BB962C8B-B14F-4D97-AF65-F5344CB8AC3E}">
        <p14:creationId xmlns:p14="http://schemas.microsoft.com/office/powerpoint/2010/main" val="2700424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6BB2872C-6D15-30B2-82C6-869B6A309593}"/>
              </a:ext>
            </a:extLst>
          </p:cNvPr>
          <p:cNvSpPr>
            <a:spLocks noGrp="1"/>
          </p:cNvSpPr>
          <p:nvPr>
            <p:ph sz="half" idx="2"/>
          </p:nvPr>
        </p:nvSpPr>
        <p:spPr>
          <a:xfrm>
            <a:off x="410962" y="488272"/>
            <a:ext cx="11370075" cy="6285390"/>
          </a:xfrm>
        </p:spPr>
        <p:txBody>
          <a:bodyPr>
            <a:normAutofit fontScale="92500" lnSpcReduction="10000"/>
          </a:bodyPr>
          <a:lstStyle/>
          <a:p>
            <a:r>
              <a:rPr lang="tr-TR" sz="2800" dirty="0"/>
              <a:t>- Bu çalışmalarda, aile bütünlüğüne dikkat edilecek,</a:t>
            </a:r>
          </a:p>
          <a:p>
            <a:r>
              <a:rPr lang="tr-TR" sz="2800" dirty="0"/>
              <a:t> </a:t>
            </a:r>
          </a:p>
          <a:p>
            <a:pPr>
              <a:buFontTx/>
              <a:buChar char="-"/>
            </a:pPr>
            <a:r>
              <a:rPr lang="tr-TR" sz="2800" dirty="0"/>
              <a:t>Kimlik ve ikametgâh bilgilerinin toplanmasında, isimlerin hatalı yazımı veya tekrarların önlenmesi için, Geçici Koruma Kimlik belgesi üzerindeki “Yabancı Kimlik Numarası” esas alınacaktır. </a:t>
            </a:r>
          </a:p>
          <a:p>
            <a:pPr>
              <a:buFontTx/>
              <a:buChar char="-"/>
            </a:pPr>
            <a:endParaRPr lang="tr-TR" sz="2800" dirty="0"/>
          </a:p>
          <a:p>
            <a:pPr>
              <a:buFontTx/>
              <a:buChar char="-"/>
            </a:pPr>
            <a:r>
              <a:rPr lang="tr-TR" sz="2800" dirty="0"/>
              <a:t> Hiçbir kimlik ibraz edemeyenler için, parmak izi esas alınarak, geçici bir kimlik numarası verilerek işleme devam edilecektir.</a:t>
            </a:r>
          </a:p>
          <a:p>
            <a:pPr>
              <a:buFontTx/>
              <a:buChar char="-"/>
            </a:pPr>
            <a:endParaRPr lang="tr-TR" sz="2800" dirty="0"/>
          </a:p>
          <a:p>
            <a:pPr>
              <a:buFontTx/>
              <a:buChar char="-"/>
            </a:pPr>
            <a:r>
              <a:rPr lang="tr-TR" sz="2800" dirty="0"/>
              <a:t> Sevk kafileleri, Suriye’de aynı bölgede ikamet edenlerin aynı kafilede toplanması esasına göre yapılacaktır.</a:t>
            </a:r>
          </a:p>
          <a:p>
            <a:pPr>
              <a:buFontTx/>
              <a:buChar char="-"/>
            </a:pPr>
            <a:endParaRPr lang="tr-TR" sz="2800" dirty="0"/>
          </a:p>
          <a:p>
            <a:pPr>
              <a:buFontTx/>
              <a:buChar char="-"/>
            </a:pPr>
            <a:r>
              <a:rPr lang="tr-TR" sz="2800" dirty="0"/>
              <a:t> Tüm bilgi form ve dokümanlar, elektronik ortak veri sistemine kayıt edilecektir. </a:t>
            </a:r>
          </a:p>
          <a:p>
            <a:endParaRPr lang="tr-TR" dirty="0"/>
          </a:p>
        </p:txBody>
      </p:sp>
    </p:spTree>
    <p:extLst>
      <p:ext uri="{BB962C8B-B14F-4D97-AF65-F5344CB8AC3E}">
        <p14:creationId xmlns:p14="http://schemas.microsoft.com/office/powerpoint/2010/main" val="3054264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BE3A4F4-F2EA-345B-8F17-4C10F4A8AAF5}"/>
              </a:ext>
            </a:extLst>
          </p:cNvPr>
          <p:cNvPicPr>
            <a:picLocks noGrp="1" noChangeAspect="1" noChangeArrowheads="1"/>
          </p:cNvPicPr>
          <p:nvPr>
            <p:ph sz="half" idx="2"/>
          </p:nvPr>
        </p:nvPicPr>
        <p:blipFill>
          <a:blip r:embed="rId2" cstate="print"/>
          <a:srcRect l="24506" t="23265" r="25000" b="13421"/>
          <a:stretch>
            <a:fillRect/>
          </a:stretch>
        </p:blipFill>
        <p:spPr bwMode="auto">
          <a:xfrm>
            <a:off x="1899385" y="0"/>
            <a:ext cx="8756174" cy="6862060"/>
          </a:xfrm>
          <a:prstGeom prst="rect">
            <a:avLst/>
          </a:prstGeom>
          <a:noFill/>
          <a:ln w="9525">
            <a:noFill/>
            <a:miter lim="800000"/>
            <a:headEnd/>
            <a:tailEnd/>
          </a:ln>
        </p:spPr>
      </p:pic>
      <p:sp>
        <p:nvSpPr>
          <p:cNvPr id="9" name="Ok: Sağ 8">
            <a:extLst>
              <a:ext uri="{FF2B5EF4-FFF2-40B4-BE49-F238E27FC236}">
                <a16:creationId xmlns:a16="http://schemas.microsoft.com/office/drawing/2014/main" id="{28DB84BF-655C-967E-2B59-B01BD24B428B}"/>
              </a:ext>
            </a:extLst>
          </p:cNvPr>
          <p:cNvSpPr/>
          <p:nvPr/>
        </p:nvSpPr>
        <p:spPr>
          <a:xfrm>
            <a:off x="469166" y="4936075"/>
            <a:ext cx="1334278" cy="85841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20886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BAE2B55D-6C95-6614-C389-FCC99E6E8324}"/>
              </a:ext>
            </a:extLst>
          </p:cNvPr>
          <p:cNvPicPr>
            <a:picLocks noChangeAspect="1" noChangeArrowheads="1"/>
          </p:cNvPicPr>
          <p:nvPr/>
        </p:nvPicPr>
        <p:blipFill>
          <a:blip r:embed="rId2" cstate="print"/>
          <a:srcRect l="28050" t="28935" r="27063" b="7751"/>
          <a:stretch>
            <a:fillRect/>
          </a:stretch>
        </p:blipFill>
        <p:spPr bwMode="auto">
          <a:xfrm>
            <a:off x="2283803" y="68263"/>
            <a:ext cx="7624393" cy="6721475"/>
          </a:xfrm>
          <a:prstGeom prst="rect">
            <a:avLst/>
          </a:prstGeom>
          <a:noFill/>
          <a:ln w="9525">
            <a:noFill/>
            <a:miter lim="800000"/>
            <a:headEnd/>
            <a:tailEnd/>
          </a:ln>
        </p:spPr>
      </p:pic>
      <p:sp>
        <p:nvSpPr>
          <p:cNvPr id="9" name="Ok: Sağ 8">
            <a:extLst>
              <a:ext uri="{FF2B5EF4-FFF2-40B4-BE49-F238E27FC236}">
                <a16:creationId xmlns:a16="http://schemas.microsoft.com/office/drawing/2014/main" id="{29529FD8-F5FE-E10B-DB86-6837D1ECC5AF}"/>
              </a:ext>
            </a:extLst>
          </p:cNvPr>
          <p:cNvSpPr/>
          <p:nvPr/>
        </p:nvSpPr>
        <p:spPr>
          <a:xfrm>
            <a:off x="621437" y="337351"/>
            <a:ext cx="1544714" cy="9410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104CB425-55DF-6282-45E5-4EE561B290D0}"/>
              </a:ext>
            </a:extLst>
          </p:cNvPr>
          <p:cNvSpPr/>
          <p:nvPr/>
        </p:nvSpPr>
        <p:spPr>
          <a:xfrm>
            <a:off x="525262" y="2398450"/>
            <a:ext cx="1544714" cy="9410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3" name="Ok: Sağ 12">
            <a:extLst>
              <a:ext uri="{FF2B5EF4-FFF2-40B4-BE49-F238E27FC236}">
                <a16:creationId xmlns:a16="http://schemas.microsoft.com/office/drawing/2014/main" id="{ECD941BF-B863-CFC7-7FD4-151EFEAF7400}"/>
              </a:ext>
            </a:extLst>
          </p:cNvPr>
          <p:cNvSpPr/>
          <p:nvPr/>
        </p:nvSpPr>
        <p:spPr>
          <a:xfrm>
            <a:off x="525262" y="3721223"/>
            <a:ext cx="1544714" cy="9410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80176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CEE1C8-D7D4-C2C4-4A69-7F069C5D8359}"/>
              </a:ext>
            </a:extLst>
          </p:cNvPr>
          <p:cNvSpPr>
            <a:spLocks noGrp="1"/>
          </p:cNvSpPr>
          <p:nvPr>
            <p:ph type="title"/>
          </p:nvPr>
        </p:nvSpPr>
        <p:spPr/>
        <p:txBody>
          <a:bodyPr/>
          <a:lstStyle/>
          <a:p>
            <a:r>
              <a:rPr lang="tr-TR" dirty="0"/>
              <a:t> </a:t>
            </a:r>
          </a:p>
        </p:txBody>
      </p:sp>
      <p:pic>
        <p:nvPicPr>
          <p:cNvPr id="8" name="Picture 2">
            <a:extLst>
              <a:ext uri="{FF2B5EF4-FFF2-40B4-BE49-F238E27FC236}">
                <a16:creationId xmlns:a16="http://schemas.microsoft.com/office/drawing/2014/main" id="{08C26F73-4937-AB31-3599-2F30EAB5AB20}"/>
              </a:ext>
            </a:extLst>
          </p:cNvPr>
          <p:cNvPicPr>
            <a:picLocks noChangeAspect="1" noChangeArrowheads="1"/>
          </p:cNvPicPr>
          <p:nvPr/>
        </p:nvPicPr>
        <p:blipFill>
          <a:blip r:embed="rId2" cstate="print"/>
          <a:srcRect l="26278" t="24210" r="27063" b="53110"/>
          <a:stretch>
            <a:fillRect/>
          </a:stretch>
        </p:blipFill>
        <p:spPr bwMode="auto">
          <a:xfrm>
            <a:off x="2639369" y="310959"/>
            <a:ext cx="8631604" cy="2622259"/>
          </a:xfrm>
          <a:prstGeom prst="rect">
            <a:avLst/>
          </a:prstGeom>
          <a:noFill/>
          <a:ln w="9525">
            <a:noFill/>
            <a:miter lim="800000"/>
            <a:headEnd/>
            <a:tailEnd/>
          </a:ln>
        </p:spPr>
      </p:pic>
      <p:pic>
        <p:nvPicPr>
          <p:cNvPr id="10" name="Picture 3">
            <a:extLst>
              <a:ext uri="{FF2B5EF4-FFF2-40B4-BE49-F238E27FC236}">
                <a16:creationId xmlns:a16="http://schemas.microsoft.com/office/drawing/2014/main" id="{8EB85A67-2544-C37E-A8C6-BC9659040DC4}"/>
              </a:ext>
            </a:extLst>
          </p:cNvPr>
          <p:cNvPicPr>
            <a:picLocks noChangeAspect="1" noChangeArrowheads="1"/>
          </p:cNvPicPr>
          <p:nvPr/>
        </p:nvPicPr>
        <p:blipFill>
          <a:blip r:embed="rId3" cstate="print"/>
          <a:srcRect l="27557" t="37715" r="26966" b="15981"/>
          <a:stretch>
            <a:fillRect/>
          </a:stretch>
        </p:blipFill>
        <p:spPr bwMode="auto">
          <a:xfrm>
            <a:off x="2711377" y="1175055"/>
            <a:ext cx="8413082" cy="5353779"/>
          </a:xfrm>
          <a:prstGeom prst="rect">
            <a:avLst/>
          </a:prstGeom>
          <a:noFill/>
          <a:ln w="9525">
            <a:noFill/>
            <a:miter lim="800000"/>
            <a:headEnd/>
            <a:tailEnd/>
          </a:ln>
        </p:spPr>
      </p:pic>
      <p:sp>
        <p:nvSpPr>
          <p:cNvPr id="11" name="Ok: Sağ 10">
            <a:extLst>
              <a:ext uri="{FF2B5EF4-FFF2-40B4-BE49-F238E27FC236}">
                <a16:creationId xmlns:a16="http://schemas.microsoft.com/office/drawing/2014/main" id="{73FCFBB8-A355-28F5-C1FC-C19D3B8EDB4C}"/>
              </a:ext>
            </a:extLst>
          </p:cNvPr>
          <p:cNvSpPr/>
          <p:nvPr/>
        </p:nvSpPr>
        <p:spPr>
          <a:xfrm>
            <a:off x="1226834" y="550824"/>
            <a:ext cx="1304234" cy="843378"/>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3" name="Ok: Sağ 12">
            <a:extLst>
              <a:ext uri="{FF2B5EF4-FFF2-40B4-BE49-F238E27FC236}">
                <a16:creationId xmlns:a16="http://schemas.microsoft.com/office/drawing/2014/main" id="{7D8844F7-AC34-9F1E-F62C-60D6D50127A3}"/>
              </a:ext>
            </a:extLst>
          </p:cNvPr>
          <p:cNvSpPr/>
          <p:nvPr/>
        </p:nvSpPr>
        <p:spPr>
          <a:xfrm>
            <a:off x="1188621" y="1656164"/>
            <a:ext cx="1304234" cy="843378"/>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5" name="Ok: Sağ 14">
            <a:extLst>
              <a:ext uri="{FF2B5EF4-FFF2-40B4-BE49-F238E27FC236}">
                <a16:creationId xmlns:a16="http://schemas.microsoft.com/office/drawing/2014/main" id="{3D0EEDDC-EE32-11EE-657B-FA9B5E259D86}"/>
              </a:ext>
            </a:extLst>
          </p:cNvPr>
          <p:cNvSpPr/>
          <p:nvPr/>
        </p:nvSpPr>
        <p:spPr>
          <a:xfrm>
            <a:off x="1233143" y="5685456"/>
            <a:ext cx="1304234" cy="843378"/>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34731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9B73B6EF-4AA5-2B25-535C-C9CCDA7DB0C5}"/>
              </a:ext>
            </a:extLst>
          </p:cNvPr>
          <p:cNvPicPr>
            <a:picLocks noChangeAspect="1" noChangeArrowheads="1"/>
          </p:cNvPicPr>
          <p:nvPr/>
        </p:nvPicPr>
        <p:blipFill>
          <a:blip r:embed="rId2" cstate="print"/>
          <a:srcRect l="28050" t="21375" r="27063" b="19091"/>
          <a:stretch>
            <a:fillRect/>
          </a:stretch>
        </p:blipFill>
        <p:spPr bwMode="auto">
          <a:xfrm>
            <a:off x="3068121" y="68263"/>
            <a:ext cx="8108491" cy="6721475"/>
          </a:xfrm>
          <a:prstGeom prst="rect">
            <a:avLst/>
          </a:prstGeom>
          <a:noFill/>
          <a:ln w="9525">
            <a:noFill/>
            <a:miter lim="800000"/>
            <a:headEnd/>
            <a:tailEnd/>
          </a:ln>
        </p:spPr>
      </p:pic>
      <p:sp>
        <p:nvSpPr>
          <p:cNvPr id="9" name="Ok: Sağ 8">
            <a:extLst>
              <a:ext uri="{FF2B5EF4-FFF2-40B4-BE49-F238E27FC236}">
                <a16:creationId xmlns:a16="http://schemas.microsoft.com/office/drawing/2014/main" id="{7ECEEFD7-9B56-C648-816B-89B3FFE0DC22}"/>
              </a:ext>
            </a:extLst>
          </p:cNvPr>
          <p:cNvSpPr/>
          <p:nvPr/>
        </p:nvSpPr>
        <p:spPr>
          <a:xfrm>
            <a:off x="1580713" y="306280"/>
            <a:ext cx="1296955" cy="774441"/>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2D5A3A3B-3C59-4ECF-CAFC-04F77A44C466}"/>
              </a:ext>
            </a:extLst>
          </p:cNvPr>
          <p:cNvSpPr/>
          <p:nvPr/>
        </p:nvSpPr>
        <p:spPr>
          <a:xfrm>
            <a:off x="1466783" y="2873406"/>
            <a:ext cx="1296955" cy="774441"/>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3" name="Ok: Sağ 12">
            <a:extLst>
              <a:ext uri="{FF2B5EF4-FFF2-40B4-BE49-F238E27FC236}">
                <a16:creationId xmlns:a16="http://schemas.microsoft.com/office/drawing/2014/main" id="{0C91A8F4-589D-E316-701A-02023583A427}"/>
              </a:ext>
            </a:extLst>
          </p:cNvPr>
          <p:cNvSpPr/>
          <p:nvPr/>
        </p:nvSpPr>
        <p:spPr>
          <a:xfrm>
            <a:off x="1466782" y="5297010"/>
            <a:ext cx="1296955" cy="774441"/>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90448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3C5477A7-142D-1CFA-23DB-8620164D3F5B}"/>
              </a:ext>
            </a:extLst>
          </p:cNvPr>
          <p:cNvPicPr>
            <a:picLocks noChangeAspect="1" noChangeArrowheads="1"/>
          </p:cNvPicPr>
          <p:nvPr/>
        </p:nvPicPr>
        <p:blipFill>
          <a:blip r:embed="rId2" cstate="print"/>
          <a:srcRect l="27459" t="38385" r="27654" b="12476"/>
          <a:stretch>
            <a:fillRect/>
          </a:stretch>
        </p:blipFill>
        <p:spPr bwMode="auto">
          <a:xfrm>
            <a:off x="2240122" y="338243"/>
            <a:ext cx="9034519" cy="6181513"/>
          </a:xfrm>
          <a:prstGeom prst="rect">
            <a:avLst/>
          </a:prstGeom>
          <a:noFill/>
          <a:ln w="9525">
            <a:noFill/>
            <a:miter lim="800000"/>
            <a:headEnd/>
            <a:tailEnd/>
          </a:ln>
        </p:spPr>
      </p:pic>
      <p:sp>
        <p:nvSpPr>
          <p:cNvPr id="9" name="Ok: Sağ 8">
            <a:extLst>
              <a:ext uri="{FF2B5EF4-FFF2-40B4-BE49-F238E27FC236}">
                <a16:creationId xmlns:a16="http://schemas.microsoft.com/office/drawing/2014/main" id="{6087B489-99C2-C4AC-4E80-6FD31AEAE7B6}"/>
              </a:ext>
            </a:extLst>
          </p:cNvPr>
          <p:cNvSpPr/>
          <p:nvPr/>
        </p:nvSpPr>
        <p:spPr>
          <a:xfrm>
            <a:off x="577048" y="727968"/>
            <a:ext cx="1509203" cy="93215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8B57397E-215C-EC1B-916A-FA0445AA027A}"/>
              </a:ext>
            </a:extLst>
          </p:cNvPr>
          <p:cNvSpPr/>
          <p:nvPr/>
        </p:nvSpPr>
        <p:spPr>
          <a:xfrm>
            <a:off x="577048" y="3428999"/>
            <a:ext cx="1509203" cy="93215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
        <p:nvSpPr>
          <p:cNvPr id="13" name="Ok: Sağ 12">
            <a:extLst>
              <a:ext uri="{FF2B5EF4-FFF2-40B4-BE49-F238E27FC236}">
                <a16:creationId xmlns:a16="http://schemas.microsoft.com/office/drawing/2014/main" id="{368331F7-9757-EB25-8444-0082E89063AD}"/>
              </a:ext>
            </a:extLst>
          </p:cNvPr>
          <p:cNvSpPr/>
          <p:nvPr/>
        </p:nvSpPr>
        <p:spPr>
          <a:xfrm>
            <a:off x="577047" y="5390225"/>
            <a:ext cx="1509203" cy="93215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047046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Çapraz Köşeleri Yuvarlatılmış 6">
            <a:extLst>
              <a:ext uri="{FF2B5EF4-FFF2-40B4-BE49-F238E27FC236}">
                <a16:creationId xmlns:a16="http://schemas.microsoft.com/office/drawing/2014/main" id="{146D2742-A4CF-A363-8A83-42DD5014443D}"/>
              </a:ext>
            </a:extLst>
          </p:cNvPr>
          <p:cNvSpPr/>
          <p:nvPr/>
        </p:nvSpPr>
        <p:spPr>
          <a:xfrm>
            <a:off x="0" y="0"/>
            <a:ext cx="12192000" cy="6858000"/>
          </a:xfrm>
          <a:prstGeom prst="round2Diag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a:t>
            </a:r>
          </a:p>
        </p:txBody>
      </p:sp>
      <p:pic>
        <p:nvPicPr>
          <p:cNvPr id="9" name="Resim 8">
            <a:extLst>
              <a:ext uri="{FF2B5EF4-FFF2-40B4-BE49-F238E27FC236}">
                <a16:creationId xmlns:a16="http://schemas.microsoft.com/office/drawing/2014/main" id="{DC9B1AE2-EAAF-6D7E-ECF6-C35C72E3D21F}"/>
              </a:ext>
            </a:extLst>
          </p:cNvPr>
          <p:cNvPicPr>
            <a:picLocks noChangeAspect="1"/>
          </p:cNvPicPr>
          <p:nvPr/>
        </p:nvPicPr>
        <p:blipFill rotWithShape="1">
          <a:blip r:embed="rId2"/>
          <a:srcRect t="23602" b="24200"/>
          <a:stretch/>
        </p:blipFill>
        <p:spPr>
          <a:xfrm>
            <a:off x="1179620" y="0"/>
            <a:ext cx="9832760" cy="5132415"/>
          </a:xfrm>
          <a:prstGeom prst="rect">
            <a:avLst/>
          </a:prstGeom>
        </p:spPr>
      </p:pic>
      <p:sp>
        <p:nvSpPr>
          <p:cNvPr id="10" name="Metin kutusu 9">
            <a:extLst>
              <a:ext uri="{FF2B5EF4-FFF2-40B4-BE49-F238E27FC236}">
                <a16:creationId xmlns:a16="http://schemas.microsoft.com/office/drawing/2014/main" id="{FAB87972-4ED0-C791-26F6-C29D8E841290}"/>
              </a:ext>
            </a:extLst>
          </p:cNvPr>
          <p:cNvSpPr txBox="1"/>
          <p:nvPr/>
        </p:nvSpPr>
        <p:spPr>
          <a:xfrm>
            <a:off x="4369662" y="4716916"/>
            <a:ext cx="8868792" cy="830997"/>
          </a:xfrm>
          <a:prstGeom prst="rect">
            <a:avLst/>
          </a:prstGeom>
          <a:noFill/>
        </p:spPr>
        <p:txBody>
          <a:bodyPr wrap="square" rtlCol="0">
            <a:spAutoFit/>
          </a:bodyPr>
          <a:lstStyle/>
          <a:p>
            <a:r>
              <a:rPr lang="tr-TR" sz="4800" dirty="0">
                <a:solidFill>
                  <a:schemeClr val="bg1"/>
                </a:solidFill>
                <a:latin typeface="Atatürk" panose="03000505000000020004" pitchFamily="66" charset="0"/>
              </a:rPr>
              <a:t>teşekkürler</a:t>
            </a:r>
          </a:p>
        </p:txBody>
      </p:sp>
      <p:sp>
        <p:nvSpPr>
          <p:cNvPr id="12" name="Metin kutusu 11">
            <a:extLst>
              <a:ext uri="{FF2B5EF4-FFF2-40B4-BE49-F238E27FC236}">
                <a16:creationId xmlns:a16="http://schemas.microsoft.com/office/drawing/2014/main" id="{DE182483-AC26-7EAE-A677-79060479E006}"/>
              </a:ext>
            </a:extLst>
          </p:cNvPr>
          <p:cNvSpPr txBox="1"/>
          <p:nvPr/>
        </p:nvSpPr>
        <p:spPr>
          <a:xfrm>
            <a:off x="2550534" y="6033679"/>
            <a:ext cx="10473007" cy="338554"/>
          </a:xfrm>
          <a:prstGeom prst="rect">
            <a:avLst/>
          </a:prstGeom>
          <a:noFill/>
        </p:spPr>
        <p:txBody>
          <a:bodyPr wrap="square" rtlCol="0">
            <a:spAutoFit/>
          </a:bodyPr>
          <a:lstStyle/>
          <a:p>
            <a:r>
              <a:rPr lang="tr-TR" sz="1600" b="1" dirty="0">
                <a:solidFill>
                  <a:schemeClr val="bg1"/>
                </a:solidFill>
                <a:latin typeface="00343" panose="00000400000000000000" pitchFamily="2" charset="0"/>
              </a:rPr>
              <a:t>Dr. Fikret BAYIR – Zafer Partisi Genel Başkan Yardımcısı (Milli Güvenlik Politikaları)</a:t>
            </a:r>
          </a:p>
        </p:txBody>
      </p:sp>
      <p:pic>
        <p:nvPicPr>
          <p:cNvPr id="14" name="Resim 13">
            <a:extLst>
              <a:ext uri="{FF2B5EF4-FFF2-40B4-BE49-F238E27FC236}">
                <a16:creationId xmlns:a16="http://schemas.microsoft.com/office/drawing/2014/main" id="{221714CD-8519-5F3A-37C4-1FBF2C696AD6}"/>
              </a:ext>
            </a:extLst>
          </p:cNvPr>
          <p:cNvPicPr>
            <a:picLocks noChangeAspect="1"/>
          </p:cNvPicPr>
          <p:nvPr/>
        </p:nvPicPr>
        <p:blipFill>
          <a:blip r:embed="rId3"/>
          <a:stretch>
            <a:fillRect/>
          </a:stretch>
        </p:blipFill>
        <p:spPr>
          <a:xfrm>
            <a:off x="54377" y="5255580"/>
            <a:ext cx="2441781" cy="1602419"/>
          </a:xfrm>
          <a:prstGeom prst="rect">
            <a:avLst/>
          </a:prstGeom>
        </p:spPr>
      </p:pic>
    </p:spTree>
    <p:extLst>
      <p:ext uri="{BB962C8B-B14F-4D97-AF65-F5344CB8AC3E}">
        <p14:creationId xmlns:p14="http://schemas.microsoft.com/office/powerpoint/2010/main" val="525668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kyüzü">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Office_50521704_TF22566005_Win32" id="{4B2BFE5E-054B-495A-8C76-F0418E21C929}" vid="{969E14D6-255A-499C-968E-C85477AD6897}"/>
    </a:ext>
  </a:extLst>
</a:theme>
</file>

<file path=ppt/theme/theme2.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08B90B-70ED-4539-9C14-FB2728D9064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E8D3305-1D9D-4BC8-A40F-6F8AE50BD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51BCB-0419-432E-B7F1-25548446A6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Gelecek tasarımı</Template>
  <TotalTime>404</TotalTime>
  <Words>1638</Words>
  <Application>Microsoft Office PowerPoint</Application>
  <PresentationFormat>Geniş ekran</PresentationFormat>
  <Paragraphs>131</Paragraphs>
  <Slides>34</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34</vt:i4>
      </vt:variant>
    </vt:vector>
  </HeadingPairs>
  <TitlesOfParts>
    <vt:vector size="43" baseType="lpstr">
      <vt:lpstr>00343</vt:lpstr>
      <vt:lpstr>Alison</vt:lpstr>
      <vt:lpstr>Arial</vt:lpstr>
      <vt:lpstr>Atatürk</vt:lpstr>
      <vt:lpstr>Calibri</vt:lpstr>
      <vt:lpstr>Calibri Light</vt:lpstr>
      <vt:lpstr>Evogria</vt:lpstr>
      <vt:lpstr>Times New Roman</vt:lpstr>
      <vt:lpstr>Gökyüzü</vt:lpstr>
      <vt:lpstr>ANADOLU KALESİ</vt:lpstr>
      <vt:lpstr>PowerPoint Sunusu</vt:lpstr>
      <vt:lpstr> </vt:lpstr>
      <vt:lpstr> </vt:lpstr>
      <vt:lpstr>PowerPoint Sunusu</vt:lpstr>
      <vt:lpstr> </vt:lpstr>
      <vt:lpstr>PowerPoint Sunusu</vt:lpstr>
      <vt:lpstr>PowerPoint Sunusu</vt:lpstr>
      <vt:lpstr>PowerPoint Sunusu</vt:lpstr>
      <vt:lpstr>PowerPoint Sunusu</vt:lpstr>
      <vt:lpstr>PowerPoint Sunusu</vt:lpstr>
      <vt:lpstr> </vt:lpstr>
      <vt:lpstr>Cumhurbaşkanı Yardımcısı yönetim ve sorumluluğunda, YABANCI İŞLEMLERİ YÜKSEK KURULU oluşturulmuştur.   Bakanlıklardan görevlendirilecek birer Bakan Yardımcısının katılımı ile oluşturulmuştur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ANADOLU KALESİ</dc:title>
  <dc:creator>Mİrsa Enerji</dc:creator>
  <cp:lastModifiedBy>Mİrsa Enerji</cp:lastModifiedBy>
  <cp:revision>2</cp:revision>
  <dcterms:created xsi:type="dcterms:W3CDTF">2022-09-01T10:11:25Z</dcterms:created>
  <dcterms:modified xsi:type="dcterms:W3CDTF">2022-09-02T10:32:24Z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